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468" r:id="rId3"/>
    <p:sldId id="627" r:id="rId4"/>
    <p:sldId id="628" r:id="rId5"/>
    <p:sldId id="563" r:id="rId6"/>
    <p:sldId id="648" r:id="rId7"/>
    <p:sldId id="647" r:id="rId8"/>
    <p:sldId id="629" r:id="rId9"/>
    <p:sldId id="630" r:id="rId10"/>
    <p:sldId id="562" r:id="rId11"/>
    <p:sldId id="560" r:id="rId12"/>
    <p:sldId id="431" r:id="rId13"/>
    <p:sldId id="459" r:id="rId14"/>
    <p:sldId id="584" r:id="rId15"/>
    <p:sldId id="258" r:id="rId16"/>
    <p:sldId id="259" r:id="rId17"/>
    <p:sldId id="260" r:id="rId18"/>
    <p:sldId id="266" r:id="rId19"/>
    <p:sldId id="543" r:id="rId20"/>
    <p:sldId id="544" r:id="rId21"/>
    <p:sldId id="261" r:id="rId22"/>
    <p:sldId id="262" r:id="rId23"/>
    <p:sldId id="428" r:id="rId24"/>
    <p:sldId id="585" r:id="rId25"/>
    <p:sldId id="586" r:id="rId26"/>
    <p:sldId id="587" r:id="rId27"/>
    <p:sldId id="588" r:id="rId28"/>
    <p:sldId id="589" r:id="rId29"/>
    <p:sldId id="590" r:id="rId30"/>
    <p:sldId id="591" r:id="rId31"/>
    <p:sldId id="592" r:id="rId32"/>
    <p:sldId id="593" r:id="rId33"/>
    <p:sldId id="594"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612" r:id="rId52"/>
    <p:sldId id="613" r:id="rId53"/>
    <p:sldId id="614" r:id="rId54"/>
    <p:sldId id="615" r:id="rId55"/>
    <p:sldId id="385" r:id="rId56"/>
    <p:sldId id="545" r:id="rId57"/>
    <p:sldId id="631" r:id="rId58"/>
    <p:sldId id="547" r:id="rId59"/>
    <p:sldId id="387" r:id="rId60"/>
    <p:sldId id="388" r:id="rId61"/>
    <p:sldId id="389" r:id="rId62"/>
    <p:sldId id="390" r:id="rId63"/>
    <p:sldId id="391" r:id="rId64"/>
    <p:sldId id="392" r:id="rId65"/>
    <p:sldId id="393" r:id="rId66"/>
    <p:sldId id="394" r:id="rId67"/>
    <p:sldId id="395" r:id="rId68"/>
    <p:sldId id="396" r:id="rId69"/>
    <p:sldId id="403" r:id="rId70"/>
    <p:sldId id="404" r:id="rId71"/>
    <p:sldId id="405" r:id="rId72"/>
    <p:sldId id="616" r:id="rId73"/>
    <p:sldId id="617" r:id="rId74"/>
    <p:sldId id="618" r:id="rId75"/>
    <p:sldId id="626" r:id="rId76"/>
    <p:sldId id="646" r:id="rId77"/>
    <p:sldId id="645" r:id="rId78"/>
    <p:sldId id="632" r:id="rId79"/>
    <p:sldId id="633" r:id="rId80"/>
    <p:sldId id="635" r:id="rId81"/>
    <p:sldId id="636" r:id="rId82"/>
    <p:sldId id="634" r:id="rId83"/>
    <p:sldId id="637" r:id="rId84"/>
    <p:sldId id="638" r:id="rId85"/>
    <p:sldId id="639" r:id="rId86"/>
    <p:sldId id="640" r:id="rId87"/>
    <p:sldId id="642" r:id="rId88"/>
    <p:sldId id="641" r:id="rId89"/>
    <p:sldId id="643" r:id="rId90"/>
    <p:sldId id="644"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563"/>
            <p14:sldId id="648"/>
            <p14:sldId id="647"/>
            <p14:sldId id="629"/>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 id="646"/>
            <p14:sldId id="645"/>
            <p14:sldId id="632"/>
            <p14:sldId id="633"/>
            <p14:sldId id="635"/>
            <p14:sldId id="636"/>
            <p14:sldId id="634"/>
            <p14:sldId id="637"/>
            <p14:sldId id="638"/>
            <p14:sldId id="639"/>
            <p14:sldId id="640"/>
            <p14:sldId id="642"/>
            <p14:sldId id="641"/>
            <p14:sldId id="643"/>
            <p14:sldId id="6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D1116"/>
    <a:srgbClr val="F69F22"/>
    <a:srgbClr val="2B3991"/>
    <a:srgbClr val="750001"/>
    <a:srgbClr val="0F7535"/>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326"/>
    <p:restoredTop sz="78912" autoAdjust="0"/>
  </p:normalViewPr>
  <p:slideViewPr>
    <p:cSldViewPr snapToGrid="0" snapToObjects="1">
      <p:cViewPr>
        <p:scale>
          <a:sx n="75" d="100"/>
          <a:sy n="75" d="100"/>
        </p:scale>
        <p:origin x="2920" y="70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70</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73</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89</a:t>
            </a:fld>
            <a:endParaRPr lang="en-US"/>
          </a:p>
        </p:txBody>
      </p:sp>
    </p:spTree>
    <p:extLst>
      <p:ext uri="{BB962C8B-B14F-4D97-AF65-F5344CB8AC3E}">
        <p14:creationId xmlns:p14="http://schemas.microsoft.com/office/powerpoint/2010/main" val="7153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14</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g"/><Relationship Id="rId19" Type="http://schemas.openxmlformats.org/officeDocument/2006/relationships/image" Target="../media/image40.jpe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70.tiff"/><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8.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sequencing.roche.com/global/en/article-listing/sequencing-platform-technologies.html"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tree/main/Exercise-counting_kmers" TargetMode="Externa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trinityrnaseq/CSHLProgForBio/tree/main/Exercise-counting_kmers#part-a-retrieve-sequences-from-a-fastq-file"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fastq_file_to_sequence_list.py"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sequence_to_kmer_list.p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github.com/trinityrnaseq/CSHLProgForBio/blob/main/Exercise-counting_kmers/count_kmers_from_fastq.py"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g"/><Relationship Id="rId19" Type="http://schemas.openxmlformats.org/officeDocument/2006/relationships/hyperlink" Target="https://tinyurl.com/wbgcs65" TargetMode="External"/><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png"/></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2024</a:t>
            </a:r>
          </a:p>
        </p:txBody>
      </p:sp>
      <p:sp>
        <p:nvSpPr>
          <p:cNvPr id="8" name="Subtitle 7"/>
          <p:cNvSpPr>
            <a:spLocks noGrp="1"/>
          </p:cNvSpPr>
          <p:nvPr>
            <p:ph type="subTitle" idx="1"/>
          </p:nvPr>
        </p:nvSpPr>
        <p:spPr>
          <a:xfrm>
            <a:off x="1371600" y="4936125"/>
            <a:ext cx="6400800" cy="1752600"/>
          </a:xfrm>
        </p:spPr>
        <p:txBody>
          <a:bodyPr/>
          <a:lstStyle/>
          <a:p>
            <a:r>
              <a:rPr lang="en-US" dirty="0"/>
              <a:t>Brian Haas, Ph.D.</a:t>
            </a:r>
            <a:br>
              <a:rPr lang="en-US" dirty="0"/>
            </a:br>
            <a:r>
              <a:rPr lang="en-US" dirty="0"/>
              <a:t>Principal Computational Scientist</a:t>
            </a:r>
            <a:br>
              <a:rPr lang="en-US" dirty="0"/>
            </a:br>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pic>
        <p:nvPicPr>
          <p:cNvPr id="2" name="Picture 2" descr="Sequencing Cost Per Megabase">
            <a:extLst>
              <a:ext uri="{FF2B5EF4-FFF2-40B4-BE49-F238E27FC236}">
                <a16:creationId xmlns:a16="http://schemas.microsoft.com/office/drawing/2014/main" id="{3093E655-8836-D19E-1041-2BD97F47D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8448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633795-8BFC-963B-8FFC-907A6AC0D9F0}"/>
              </a:ext>
            </a:extLst>
          </p:cNvPr>
          <p:cNvPicPr>
            <a:picLocks noChangeAspect="1"/>
          </p:cNvPicPr>
          <p:nvPr/>
        </p:nvPicPr>
        <p:blipFill>
          <a:blip r:embed="rId2"/>
          <a:stretch>
            <a:fillRect/>
          </a:stretch>
        </p:blipFill>
        <p:spPr>
          <a:xfrm>
            <a:off x="330914" y="1405464"/>
            <a:ext cx="4501251" cy="4250267"/>
          </a:xfrm>
          <a:prstGeom prst="rect">
            <a:avLst/>
          </a:prstGeom>
        </p:spPr>
      </p:pic>
      <p:pic>
        <p:nvPicPr>
          <p:cNvPr id="2050" name="Picture 2" descr="grid image">
            <a:extLst>
              <a:ext uri="{FF2B5EF4-FFF2-40B4-BE49-F238E27FC236}">
                <a16:creationId xmlns:a16="http://schemas.microsoft.com/office/drawing/2014/main" id="{DAEB8C06-5302-C280-F86D-A7F2AC931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317" y="3674530"/>
            <a:ext cx="3496236" cy="1981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fer-handler">
            <a:extLst>
              <a:ext uri="{FF2B5EF4-FFF2-40B4-BE49-F238E27FC236}">
                <a16:creationId xmlns:a16="http://schemas.microsoft.com/office/drawing/2014/main" id="{736381E8-0896-3806-24F0-A6C984901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317" y="1405463"/>
            <a:ext cx="3496236" cy="1981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0494F-032C-2191-4A37-F124C555AA4F}"/>
              </a:ext>
            </a:extLst>
          </p:cNvPr>
          <p:cNvSpPr txBox="1"/>
          <p:nvPr/>
        </p:nvSpPr>
        <p:spPr>
          <a:xfrm>
            <a:off x="121647" y="6129868"/>
            <a:ext cx="8900706" cy="369332"/>
          </a:xfrm>
          <a:prstGeom prst="rect">
            <a:avLst/>
          </a:prstGeom>
          <a:noFill/>
        </p:spPr>
        <p:txBody>
          <a:bodyPr wrap="none" rtlCol="0">
            <a:spAutoFit/>
          </a:bodyPr>
          <a:lstStyle/>
          <a:p>
            <a:r>
              <a:rPr lang="en-US" b="0" i="0" dirty="0">
                <a:effectLst/>
                <a:latin typeface="Google Sans"/>
              </a:rPr>
              <a:t>The UG 100 sequencer can read up to 20,000 human genomes per year for $100 per genome</a:t>
            </a:r>
            <a:endParaRPr lang="en-US" dirty="0"/>
          </a:p>
        </p:txBody>
      </p:sp>
      <p:sp>
        <p:nvSpPr>
          <p:cNvPr id="7" name="TextBox 6">
            <a:extLst>
              <a:ext uri="{FF2B5EF4-FFF2-40B4-BE49-F238E27FC236}">
                <a16:creationId xmlns:a16="http://schemas.microsoft.com/office/drawing/2014/main" id="{3E81630C-71DA-D158-AFCE-8340EB673DA8}"/>
              </a:ext>
            </a:extLst>
          </p:cNvPr>
          <p:cNvSpPr txBox="1"/>
          <p:nvPr/>
        </p:nvSpPr>
        <p:spPr>
          <a:xfrm>
            <a:off x="330914" y="211367"/>
            <a:ext cx="8249694" cy="461665"/>
          </a:xfrm>
          <a:prstGeom prst="rect">
            <a:avLst/>
          </a:prstGeom>
          <a:noFill/>
        </p:spPr>
        <p:txBody>
          <a:bodyPr wrap="none" rtlCol="0">
            <a:spAutoFit/>
          </a:bodyPr>
          <a:lstStyle/>
          <a:p>
            <a:r>
              <a:rPr lang="en-US" sz="2400" b="1" dirty="0"/>
              <a:t>Ultima Genomics – high throughput, low cost genomics at scale</a:t>
            </a:r>
          </a:p>
        </p:txBody>
      </p:sp>
      <p:sp>
        <p:nvSpPr>
          <p:cNvPr id="8" name="TextBox 7">
            <a:extLst>
              <a:ext uri="{FF2B5EF4-FFF2-40B4-BE49-F238E27FC236}">
                <a16:creationId xmlns:a16="http://schemas.microsoft.com/office/drawing/2014/main" id="{1C91510B-DDA4-D00A-807E-03811B3A81CE}"/>
              </a:ext>
            </a:extLst>
          </p:cNvPr>
          <p:cNvSpPr txBox="1"/>
          <p:nvPr/>
        </p:nvSpPr>
        <p:spPr>
          <a:xfrm>
            <a:off x="3439938" y="728130"/>
            <a:ext cx="2031646" cy="369332"/>
          </a:xfrm>
          <a:prstGeom prst="rect">
            <a:avLst/>
          </a:prstGeom>
          <a:noFill/>
        </p:spPr>
        <p:txBody>
          <a:bodyPr wrap="none" rtlCol="0">
            <a:spAutoFit/>
          </a:bodyPr>
          <a:lstStyle/>
          <a:p>
            <a:r>
              <a:rPr lang="en-US" dirty="0"/>
              <a:t>Unveiled mid-2022)</a:t>
            </a:r>
          </a:p>
        </p:txBody>
      </p:sp>
    </p:spTree>
    <p:extLst>
      <p:ext uri="{BB962C8B-B14F-4D97-AF65-F5344CB8AC3E}">
        <p14:creationId xmlns:p14="http://schemas.microsoft.com/office/powerpoint/2010/main" val="2021052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CC0C44-7900-D2F7-5677-19CE9C189674}"/>
              </a:ext>
            </a:extLst>
          </p:cNvPr>
          <p:cNvSpPr txBox="1"/>
          <p:nvPr/>
        </p:nvSpPr>
        <p:spPr>
          <a:xfrm>
            <a:off x="2786350" y="60986"/>
            <a:ext cx="3571299" cy="461665"/>
          </a:xfrm>
          <a:prstGeom prst="rect">
            <a:avLst/>
          </a:prstGeom>
          <a:noFill/>
        </p:spPr>
        <p:txBody>
          <a:bodyPr wrap="none" rtlCol="0">
            <a:spAutoFit/>
          </a:bodyPr>
          <a:lstStyle/>
          <a:p>
            <a:r>
              <a:rPr lang="en-US" sz="2400" b="1" dirty="0"/>
              <a:t>On the horizon: Roche SBX</a:t>
            </a:r>
          </a:p>
        </p:txBody>
      </p:sp>
      <p:sp>
        <p:nvSpPr>
          <p:cNvPr id="5" name="TextBox 4">
            <a:extLst>
              <a:ext uri="{FF2B5EF4-FFF2-40B4-BE49-F238E27FC236}">
                <a16:creationId xmlns:a16="http://schemas.microsoft.com/office/drawing/2014/main" id="{F3220283-D5D6-00AF-D4DF-004842776283}"/>
              </a:ext>
            </a:extLst>
          </p:cNvPr>
          <p:cNvSpPr txBox="1"/>
          <p:nvPr/>
        </p:nvSpPr>
        <p:spPr>
          <a:xfrm>
            <a:off x="1892278" y="5984383"/>
            <a:ext cx="5389617" cy="253916"/>
          </a:xfrm>
          <a:prstGeom prst="rect">
            <a:avLst/>
          </a:prstGeom>
          <a:noFill/>
        </p:spPr>
        <p:txBody>
          <a:bodyPr wrap="none" rtlCol="0">
            <a:spAutoFit/>
          </a:bodyPr>
          <a:lstStyle/>
          <a:p>
            <a:r>
              <a:rPr lang="en-US" sz="1050" dirty="0">
                <a:hlinkClick r:id="rId2"/>
              </a:rPr>
              <a:t>https://</a:t>
            </a:r>
            <a:r>
              <a:rPr lang="en-US" sz="1050" dirty="0" err="1">
                <a:hlinkClick r:id="rId2"/>
              </a:rPr>
              <a:t>sequencing.roche.com</a:t>
            </a:r>
            <a:r>
              <a:rPr lang="en-US" sz="1050" dirty="0">
                <a:hlinkClick r:id="rId2"/>
              </a:rPr>
              <a:t>/global/</a:t>
            </a:r>
            <a:r>
              <a:rPr lang="en-US" sz="1050" dirty="0" err="1">
                <a:hlinkClick r:id="rId2"/>
              </a:rPr>
              <a:t>en</a:t>
            </a:r>
            <a:r>
              <a:rPr lang="en-US" sz="1050" dirty="0">
                <a:hlinkClick r:id="rId2"/>
              </a:rPr>
              <a:t>/article-listing/sequencing-platform-</a:t>
            </a:r>
            <a:r>
              <a:rPr lang="en-US" sz="1050" dirty="0" err="1">
                <a:hlinkClick r:id="rId2"/>
              </a:rPr>
              <a:t>technologies.html</a:t>
            </a:r>
            <a:endParaRPr lang="en-US" sz="1050" dirty="0"/>
          </a:p>
        </p:txBody>
      </p:sp>
      <p:pic>
        <p:nvPicPr>
          <p:cNvPr id="6" name="Picture 5">
            <a:extLst>
              <a:ext uri="{FF2B5EF4-FFF2-40B4-BE49-F238E27FC236}">
                <a16:creationId xmlns:a16="http://schemas.microsoft.com/office/drawing/2014/main" id="{604E83CF-1C33-18FE-F113-A440FAC74E05}"/>
              </a:ext>
            </a:extLst>
          </p:cNvPr>
          <p:cNvPicPr>
            <a:picLocks noChangeAspect="1"/>
          </p:cNvPicPr>
          <p:nvPr/>
        </p:nvPicPr>
        <p:blipFill>
          <a:blip r:embed="rId3"/>
          <a:stretch>
            <a:fillRect/>
          </a:stretch>
        </p:blipFill>
        <p:spPr>
          <a:xfrm>
            <a:off x="403579" y="729872"/>
            <a:ext cx="3750733" cy="2628043"/>
          </a:xfrm>
          <a:prstGeom prst="rect">
            <a:avLst/>
          </a:prstGeom>
        </p:spPr>
      </p:pic>
      <p:pic>
        <p:nvPicPr>
          <p:cNvPr id="7" name="Picture 6">
            <a:extLst>
              <a:ext uri="{FF2B5EF4-FFF2-40B4-BE49-F238E27FC236}">
                <a16:creationId xmlns:a16="http://schemas.microsoft.com/office/drawing/2014/main" id="{99E09863-8CBE-1577-4E32-6FE346863A77}"/>
              </a:ext>
            </a:extLst>
          </p:cNvPr>
          <p:cNvPicPr>
            <a:picLocks noChangeAspect="1"/>
          </p:cNvPicPr>
          <p:nvPr/>
        </p:nvPicPr>
        <p:blipFill>
          <a:blip r:embed="rId4"/>
          <a:stretch>
            <a:fillRect/>
          </a:stretch>
        </p:blipFill>
        <p:spPr>
          <a:xfrm>
            <a:off x="297312" y="3673101"/>
            <a:ext cx="3750734" cy="818405"/>
          </a:xfrm>
          <a:prstGeom prst="rect">
            <a:avLst/>
          </a:prstGeom>
        </p:spPr>
      </p:pic>
      <p:pic>
        <p:nvPicPr>
          <p:cNvPr id="8" name="Picture 7">
            <a:extLst>
              <a:ext uri="{FF2B5EF4-FFF2-40B4-BE49-F238E27FC236}">
                <a16:creationId xmlns:a16="http://schemas.microsoft.com/office/drawing/2014/main" id="{97834886-09E0-CC02-22B2-210ED20BE0BC}"/>
              </a:ext>
            </a:extLst>
          </p:cNvPr>
          <p:cNvPicPr>
            <a:picLocks noChangeAspect="1"/>
          </p:cNvPicPr>
          <p:nvPr/>
        </p:nvPicPr>
        <p:blipFill>
          <a:blip r:embed="rId5"/>
          <a:stretch>
            <a:fillRect/>
          </a:stretch>
        </p:blipFill>
        <p:spPr>
          <a:xfrm>
            <a:off x="297312" y="4855324"/>
            <a:ext cx="3750734" cy="811906"/>
          </a:xfrm>
          <a:prstGeom prst="rect">
            <a:avLst/>
          </a:prstGeom>
        </p:spPr>
      </p:pic>
      <p:pic>
        <p:nvPicPr>
          <p:cNvPr id="9" name="Picture 8">
            <a:extLst>
              <a:ext uri="{FF2B5EF4-FFF2-40B4-BE49-F238E27FC236}">
                <a16:creationId xmlns:a16="http://schemas.microsoft.com/office/drawing/2014/main" id="{CAF7D4D4-2D31-84CC-FEB2-430AFE4F55B9}"/>
              </a:ext>
            </a:extLst>
          </p:cNvPr>
          <p:cNvPicPr>
            <a:picLocks noChangeAspect="1"/>
          </p:cNvPicPr>
          <p:nvPr/>
        </p:nvPicPr>
        <p:blipFill>
          <a:blip r:embed="rId6"/>
          <a:stretch>
            <a:fillRect/>
          </a:stretch>
        </p:blipFill>
        <p:spPr>
          <a:xfrm>
            <a:off x="4469914" y="3357915"/>
            <a:ext cx="4263886" cy="2389608"/>
          </a:xfrm>
          <a:prstGeom prst="rect">
            <a:avLst/>
          </a:prstGeom>
        </p:spPr>
      </p:pic>
      <p:pic>
        <p:nvPicPr>
          <p:cNvPr id="10" name="Picture 9">
            <a:extLst>
              <a:ext uri="{FF2B5EF4-FFF2-40B4-BE49-F238E27FC236}">
                <a16:creationId xmlns:a16="http://schemas.microsoft.com/office/drawing/2014/main" id="{EC744BE2-F075-90BE-1EC1-6138BFC5CB31}"/>
              </a:ext>
            </a:extLst>
          </p:cNvPr>
          <p:cNvPicPr>
            <a:picLocks noChangeAspect="1"/>
          </p:cNvPicPr>
          <p:nvPr/>
        </p:nvPicPr>
        <p:blipFill>
          <a:blip r:embed="rId7"/>
          <a:stretch>
            <a:fillRect/>
          </a:stretch>
        </p:blipFill>
        <p:spPr>
          <a:xfrm>
            <a:off x="4469914" y="704560"/>
            <a:ext cx="4263886" cy="2560681"/>
          </a:xfrm>
          <a:prstGeom prst="rect">
            <a:avLst/>
          </a:prstGeom>
        </p:spPr>
      </p:pic>
    </p:spTree>
    <p:extLst>
      <p:ext uri="{BB962C8B-B14F-4D97-AF65-F5344CB8AC3E}">
        <p14:creationId xmlns:p14="http://schemas.microsoft.com/office/powerpoint/2010/main" val="1633559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5" name="TextBox 4">
            <a:extLst>
              <a:ext uri="{FF2B5EF4-FFF2-40B4-BE49-F238E27FC236}">
                <a16:creationId xmlns:a16="http://schemas.microsoft.com/office/drawing/2014/main" id="{F57649B3-3956-DB00-10C5-BCB45E1FF453}"/>
              </a:ext>
            </a:extLst>
          </p:cNvPr>
          <p:cNvSpPr txBox="1"/>
          <p:nvPr/>
        </p:nvSpPr>
        <p:spPr>
          <a:xfrm>
            <a:off x="577303" y="6390640"/>
            <a:ext cx="8307339" cy="369332"/>
          </a:xfrm>
          <a:prstGeom prst="rect">
            <a:avLst/>
          </a:prstGeom>
          <a:noFill/>
        </p:spPr>
        <p:txBody>
          <a:bodyPr wrap="none" rtlCol="0">
            <a:spAutoFit/>
          </a:bodyPr>
          <a:lstStyle/>
          <a:p>
            <a:r>
              <a:rPr lang="en-US" dirty="0">
                <a:hlinkClick r:id="rId5"/>
              </a:rPr>
              <a:t>https://</a:t>
            </a:r>
            <a:r>
              <a:rPr lang="en-US" dirty="0" err="1">
                <a:hlinkClick r:id="rId5"/>
              </a:rPr>
              <a:t>github.com</a:t>
            </a:r>
            <a:r>
              <a:rPr lang="en-US" dirty="0">
                <a:hlinkClick r:id="rId5"/>
              </a:rPr>
              <a:t>/</a:t>
            </a:r>
            <a:r>
              <a:rPr lang="en-US" dirty="0" err="1">
                <a:hlinkClick r:id="rId5"/>
              </a:rPr>
              <a:t>trinityrnaseq</a:t>
            </a:r>
            <a:r>
              <a:rPr lang="en-US" dirty="0">
                <a:hlinkClick r:id="rId5"/>
              </a:rPr>
              <a:t>/</a:t>
            </a:r>
            <a:r>
              <a:rPr lang="en-US" dirty="0" err="1">
                <a:hlinkClick r:id="rId5"/>
              </a:rPr>
              <a:t>CSHLProgForBio</a:t>
            </a:r>
            <a:r>
              <a:rPr lang="en-US" dirty="0">
                <a:hlinkClick r:id="rId5"/>
              </a:rPr>
              <a:t>/tree/main/Exercise-</a:t>
            </a:r>
            <a:r>
              <a:rPr lang="en-US" dirty="0" err="1">
                <a:hlinkClick r:id="rId5"/>
              </a:rPr>
              <a:t>counting_kmers</a:t>
            </a:r>
            <a:endParaRPr lang="en-US" dirty="0"/>
          </a:p>
        </p:txBody>
      </p:sp>
    </p:spTree>
    <p:extLst>
      <p:ext uri="{BB962C8B-B14F-4D97-AF65-F5344CB8AC3E}">
        <p14:creationId xmlns:p14="http://schemas.microsoft.com/office/powerpoint/2010/main" val="2063772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6F9-12C9-08E6-ECA2-08090B51EB0F}"/>
              </a:ext>
            </a:extLst>
          </p:cNvPr>
          <p:cNvSpPr>
            <a:spLocks noGrp="1"/>
          </p:cNvSpPr>
          <p:nvPr>
            <p:ph type="title"/>
          </p:nvPr>
        </p:nvSpPr>
        <p:spPr>
          <a:xfrm>
            <a:off x="457200" y="89972"/>
            <a:ext cx="8229600" cy="1143000"/>
          </a:xfrm>
        </p:spPr>
        <p:txBody>
          <a:bodyPr>
            <a:noAutofit/>
          </a:bodyPr>
          <a:lstStyle/>
          <a:p>
            <a:r>
              <a:rPr lang="en-US" sz="3200" b="1" dirty="0"/>
              <a:t>Some Important Python Coding Conventions</a:t>
            </a:r>
          </a:p>
        </p:txBody>
      </p:sp>
      <p:sp>
        <p:nvSpPr>
          <p:cNvPr id="4" name="TextBox 3">
            <a:extLst>
              <a:ext uri="{FF2B5EF4-FFF2-40B4-BE49-F238E27FC236}">
                <a16:creationId xmlns:a16="http://schemas.microsoft.com/office/drawing/2014/main" id="{14450ABF-BF18-FFC3-34F5-6E8D90A47495}"/>
              </a:ext>
            </a:extLst>
          </p:cNvPr>
          <p:cNvSpPr txBox="1"/>
          <p:nvPr/>
        </p:nvSpPr>
        <p:spPr>
          <a:xfrm>
            <a:off x="2385758" y="941610"/>
            <a:ext cx="3136436" cy="369332"/>
          </a:xfrm>
          <a:prstGeom prst="rect">
            <a:avLst/>
          </a:prstGeom>
          <a:noFill/>
        </p:spPr>
        <p:txBody>
          <a:bodyPr wrap="none" rtlCol="0">
            <a:spAutoFit/>
          </a:bodyPr>
          <a:lstStyle/>
          <a:p>
            <a:r>
              <a:rPr lang="en-US" dirty="0"/>
              <a:t>PEP8 Summary from Google AI</a:t>
            </a:r>
          </a:p>
        </p:txBody>
      </p:sp>
      <p:sp>
        <p:nvSpPr>
          <p:cNvPr id="7" name="Content Placeholder 6">
            <a:extLst>
              <a:ext uri="{FF2B5EF4-FFF2-40B4-BE49-F238E27FC236}">
                <a16:creationId xmlns:a16="http://schemas.microsoft.com/office/drawing/2014/main" id="{F2C01687-576F-09E1-631F-0B250CB89979}"/>
              </a:ext>
            </a:extLst>
          </p:cNvPr>
          <p:cNvSpPr>
            <a:spLocks noGrp="1"/>
          </p:cNvSpPr>
          <p:nvPr>
            <p:ph idx="1"/>
          </p:nvPr>
        </p:nvSpPr>
        <p:spPr>
          <a:xfrm>
            <a:off x="592666" y="1758247"/>
            <a:ext cx="8449733" cy="4981222"/>
          </a:xfrm>
        </p:spPr>
        <p:txBody>
          <a:bodyPr>
            <a:normAutofit fontScale="32500" lnSpcReduction="20000"/>
          </a:bodyPr>
          <a:lstStyle/>
          <a:p>
            <a:pPr marL="0" indent="0">
              <a:buNone/>
            </a:pPr>
            <a:r>
              <a:rPr lang="en-US" dirty="0"/>
              <a:t>Python coding conventions are outlined in PEP 8, the official style guide for Python code. Here's a summary of the key points: </a:t>
            </a:r>
          </a:p>
          <a:p>
            <a:pPr marL="0" indent="0">
              <a:buNone/>
            </a:pPr>
            <a:r>
              <a:rPr lang="en-US" dirty="0"/>
              <a:t>Naming Conventions: </a:t>
            </a:r>
          </a:p>
          <a:p>
            <a:pPr marL="0" indent="0">
              <a:buNone/>
            </a:pPr>
            <a:r>
              <a:rPr lang="en-US" dirty="0"/>
              <a:t>	•	Variables and Functions: Use lowercase with underscores for separation (e.g., </a:t>
            </a:r>
            <a:r>
              <a:rPr lang="en-US" dirty="0" err="1"/>
              <a:t>my_variable</a:t>
            </a:r>
            <a:r>
              <a:rPr lang="en-US" dirty="0"/>
              <a:t>, </a:t>
            </a:r>
            <a:r>
              <a:rPr lang="en-US" dirty="0" err="1"/>
              <a:t>calculate_average</a:t>
            </a:r>
            <a:r>
              <a:rPr lang="en-US" dirty="0"/>
              <a:t>). </a:t>
            </a:r>
          </a:p>
          <a:p>
            <a:pPr marL="0" indent="0">
              <a:buNone/>
            </a:pPr>
            <a:r>
              <a:rPr lang="en-US" dirty="0"/>
              <a:t>	•	Constants: Use uppercase with underscores (e.g., MAX_VALUE, PI). </a:t>
            </a:r>
          </a:p>
          <a:p>
            <a:pPr marL="0" indent="0">
              <a:buNone/>
            </a:pPr>
            <a:r>
              <a:rPr lang="en-US" dirty="0"/>
              <a:t>	•	Classes: Use CamelCase (e.g., </a:t>
            </a:r>
            <a:r>
              <a:rPr lang="en-US" dirty="0" err="1"/>
              <a:t>MyClass</a:t>
            </a:r>
            <a:r>
              <a:rPr lang="en-US" dirty="0"/>
              <a:t>, </a:t>
            </a:r>
            <a:r>
              <a:rPr lang="en-US" dirty="0" err="1"/>
              <a:t>ShoppingCart</a:t>
            </a:r>
            <a:r>
              <a:rPr lang="en-US" dirty="0"/>
              <a:t>). </a:t>
            </a:r>
          </a:p>
          <a:p>
            <a:pPr marL="0" indent="0">
              <a:buNone/>
            </a:pPr>
            <a:r>
              <a:rPr lang="en-US" dirty="0"/>
              <a:t>	•	Modules: Use lowercase (e.g., </a:t>
            </a:r>
            <a:r>
              <a:rPr lang="en-US" dirty="0" err="1"/>
              <a:t>mymodule</a:t>
            </a:r>
            <a:r>
              <a:rPr lang="en-US" dirty="0"/>
              <a:t>, utils). </a:t>
            </a:r>
          </a:p>
          <a:p>
            <a:pPr marL="0" indent="0">
              <a:buNone/>
            </a:pPr>
            <a:r>
              <a:rPr lang="en-US" dirty="0"/>
              <a:t>Whitespace: </a:t>
            </a:r>
          </a:p>
          <a:p>
            <a:pPr marL="0" indent="0">
              <a:buNone/>
            </a:pPr>
            <a:r>
              <a:rPr lang="en-US" dirty="0"/>
              <a:t>	•	</a:t>
            </a:r>
            <a:r>
              <a:rPr lang="en-US" sz="8600" i="1" dirty="0">
                <a:solidFill>
                  <a:srgbClr val="7030A0"/>
                </a:solidFill>
              </a:rPr>
              <a:t>Indentation: Use 4 spaces per indentation level. </a:t>
            </a:r>
          </a:p>
          <a:p>
            <a:pPr marL="0" indent="0">
              <a:buNone/>
            </a:pPr>
            <a:r>
              <a:rPr lang="en-US" dirty="0"/>
              <a:t>	•	Spaces: Use spaces around operators and after commas (e.g., x = 1 + 2). </a:t>
            </a:r>
          </a:p>
          <a:p>
            <a:pPr marL="0" indent="0">
              <a:buNone/>
            </a:pPr>
            <a:r>
              <a:rPr lang="en-US" dirty="0"/>
              <a:t>	•	Blank Lines: Use blank lines to separate functions and classes, and within functions to separate logical blocks. </a:t>
            </a:r>
          </a:p>
          <a:p>
            <a:pPr marL="0" indent="0">
              <a:buNone/>
            </a:pPr>
            <a:r>
              <a:rPr lang="en-US" dirty="0"/>
              <a:t>Line Length: </a:t>
            </a:r>
          </a:p>
          <a:p>
            <a:pPr marL="0" indent="0">
              <a:buNone/>
            </a:pPr>
            <a:r>
              <a:rPr lang="en-US" dirty="0"/>
              <a:t>Keep lines under 79 characters. </a:t>
            </a:r>
          </a:p>
          <a:p>
            <a:pPr marL="0" indent="0">
              <a:buNone/>
            </a:pPr>
            <a:r>
              <a:rPr lang="en-US" dirty="0"/>
              <a:t>Imports: </a:t>
            </a:r>
          </a:p>
          <a:p>
            <a:pPr marL="0" indent="0">
              <a:buNone/>
            </a:pPr>
            <a:r>
              <a:rPr lang="en-US" dirty="0"/>
              <a:t>	•	Put imports at the top of the file. </a:t>
            </a:r>
          </a:p>
          <a:p>
            <a:pPr marL="0" indent="0">
              <a:buNone/>
            </a:pPr>
            <a:r>
              <a:rPr lang="en-US" dirty="0"/>
              <a:t>	•	Group imports in this order: standard library, third-party libraries, and local modules. </a:t>
            </a:r>
          </a:p>
          <a:p>
            <a:pPr marL="0" indent="0">
              <a:buNone/>
            </a:pPr>
            <a:r>
              <a:rPr lang="en-US" dirty="0"/>
              <a:t>Docstrings: </a:t>
            </a:r>
          </a:p>
          <a:p>
            <a:pPr marL="0" indent="0">
              <a:buNone/>
            </a:pPr>
            <a:r>
              <a:rPr lang="en-US" dirty="0"/>
              <a:t>	•	Use docstrings to document modules, classes, functions, and methods. </a:t>
            </a:r>
          </a:p>
          <a:p>
            <a:pPr marL="0" indent="0">
              <a:buNone/>
            </a:pPr>
            <a:r>
              <a:rPr lang="en-US" dirty="0"/>
              <a:t>Other Important Conventions: </a:t>
            </a:r>
          </a:p>
          <a:p>
            <a:pPr marL="0" indent="0">
              <a:buNone/>
            </a:pPr>
            <a:r>
              <a:rPr lang="en-US" dirty="0"/>
              <a:t>	•	Avoid using global variables.</a:t>
            </a:r>
          </a:p>
          <a:p>
            <a:pPr marL="0" indent="0">
              <a:buNone/>
            </a:pPr>
            <a:r>
              <a:rPr lang="en-US" dirty="0"/>
              <a:t>	•	Use meaningful variable names.</a:t>
            </a:r>
          </a:p>
          <a:p>
            <a:pPr marL="0" indent="0">
              <a:buNone/>
            </a:pPr>
            <a:r>
              <a:rPr lang="en-US" dirty="0"/>
              <a:t>	•	Write clear, concise code.</a:t>
            </a:r>
          </a:p>
          <a:p>
            <a:pPr marL="0" indent="0">
              <a:buNone/>
            </a:pPr>
            <a:r>
              <a:rPr lang="en-US" dirty="0"/>
              <a:t>	•	Test your code thoroughly.</a:t>
            </a:r>
          </a:p>
        </p:txBody>
      </p:sp>
      <p:sp>
        <p:nvSpPr>
          <p:cNvPr id="8" name="TextBox 7">
            <a:extLst>
              <a:ext uri="{FF2B5EF4-FFF2-40B4-BE49-F238E27FC236}">
                <a16:creationId xmlns:a16="http://schemas.microsoft.com/office/drawing/2014/main" id="{7B749128-7A5E-8EDD-E8C2-180203A51615}"/>
              </a:ext>
            </a:extLst>
          </p:cNvPr>
          <p:cNvSpPr txBox="1"/>
          <p:nvPr/>
        </p:nvSpPr>
        <p:spPr>
          <a:xfrm>
            <a:off x="2805843" y="5731724"/>
            <a:ext cx="3532314" cy="369332"/>
          </a:xfrm>
          <a:prstGeom prst="rect">
            <a:avLst/>
          </a:prstGeom>
          <a:noFill/>
        </p:spPr>
        <p:txBody>
          <a:bodyPr wrap="none" rtlCol="0">
            <a:spAutoFit/>
          </a:bodyPr>
          <a:lstStyle/>
          <a:p>
            <a:r>
              <a:rPr lang="en-US" dirty="0">
                <a:hlinkClick r:id="rId2"/>
              </a:rPr>
              <a:t>https://</a:t>
            </a:r>
            <a:r>
              <a:rPr lang="en-US" dirty="0" err="1">
                <a:hlinkClick r:id="rId2"/>
              </a:rPr>
              <a:t>peps.python.org</a:t>
            </a:r>
            <a:r>
              <a:rPr lang="en-US" dirty="0">
                <a:hlinkClick r:id="rId2"/>
              </a:rPr>
              <a:t>/pep-0008/</a:t>
            </a:r>
            <a:endParaRPr lang="en-US" dirty="0"/>
          </a:p>
        </p:txBody>
      </p:sp>
    </p:spTree>
    <p:extLst>
      <p:ext uri="{BB962C8B-B14F-4D97-AF65-F5344CB8AC3E}">
        <p14:creationId xmlns:p14="http://schemas.microsoft.com/office/powerpoint/2010/main" val="946825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833723-0090-F985-2964-C6B668B7F2D4}"/>
              </a:ext>
            </a:extLst>
          </p:cNvPr>
          <p:cNvSpPr txBox="1"/>
          <p:nvPr/>
        </p:nvSpPr>
        <p:spPr>
          <a:xfrm>
            <a:off x="963213" y="-6717"/>
            <a:ext cx="6518644" cy="707886"/>
          </a:xfrm>
          <a:prstGeom prst="rect">
            <a:avLst/>
          </a:prstGeom>
          <a:noFill/>
        </p:spPr>
        <p:txBody>
          <a:bodyPr wrap="none" rtlCol="0">
            <a:spAutoFit/>
          </a:bodyPr>
          <a:lstStyle/>
          <a:p>
            <a:r>
              <a:rPr lang="en-US" sz="2000" b="1" dirty="0"/>
              <a:t>A useful structure of a python script for shareable functions</a:t>
            </a:r>
          </a:p>
          <a:p>
            <a:r>
              <a:rPr lang="en-US" sz="2000" b="1" dirty="0"/>
              <a:t>                                  </a:t>
            </a:r>
            <a:r>
              <a:rPr lang="en-US" b="1" dirty="0"/>
              <a:t>(How B. Haas often does it)</a:t>
            </a:r>
          </a:p>
        </p:txBody>
      </p:sp>
      <p:grpSp>
        <p:nvGrpSpPr>
          <p:cNvPr id="8" name="Group 7">
            <a:extLst>
              <a:ext uri="{FF2B5EF4-FFF2-40B4-BE49-F238E27FC236}">
                <a16:creationId xmlns:a16="http://schemas.microsoft.com/office/drawing/2014/main" id="{6EF243B4-8C25-8023-CB23-68F993E20D12}"/>
              </a:ext>
            </a:extLst>
          </p:cNvPr>
          <p:cNvGrpSpPr/>
          <p:nvPr/>
        </p:nvGrpSpPr>
        <p:grpSpPr>
          <a:xfrm>
            <a:off x="4594582" y="856487"/>
            <a:ext cx="3206044" cy="5770916"/>
            <a:chOff x="4007556" y="743597"/>
            <a:chExt cx="3206044" cy="5770916"/>
          </a:xfrm>
        </p:grpSpPr>
        <p:sp>
          <p:nvSpPr>
            <p:cNvPr id="7" name="Rectangle 6">
              <a:extLst>
                <a:ext uri="{FF2B5EF4-FFF2-40B4-BE49-F238E27FC236}">
                  <a16:creationId xmlns:a16="http://schemas.microsoft.com/office/drawing/2014/main" id="{2F064FD1-775D-C564-D50C-85AB2DD0A038}"/>
                </a:ext>
              </a:extLst>
            </p:cNvPr>
            <p:cNvSpPr/>
            <p:nvPr/>
          </p:nvSpPr>
          <p:spPr>
            <a:xfrm>
              <a:off x="4007556" y="743597"/>
              <a:ext cx="3206044" cy="577091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BD814A-4212-C93D-B0B4-1905B240013C}"/>
                </a:ext>
              </a:extLst>
            </p:cNvPr>
            <p:cNvSpPr txBox="1"/>
            <p:nvPr/>
          </p:nvSpPr>
          <p:spPr>
            <a:xfrm>
              <a:off x="4068224" y="779020"/>
              <a:ext cx="2138727" cy="5693866"/>
            </a:xfrm>
            <a:prstGeom prst="rect">
              <a:avLst/>
            </a:prstGeom>
            <a:noFill/>
          </p:spPr>
          <p:txBody>
            <a:bodyPr wrap="none" rtlCol="0">
              <a:spAutoFit/>
            </a:bodyPr>
            <a:lstStyle/>
            <a:p>
              <a:r>
                <a:rPr lang="en-US" sz="1400" dirty="0">
                  <a:solidFill>
                    <a:schemeClr val="bg1"/>
                  </a:solidFill>
                </a:rPr>
                <a:t>#!/</a:t>
              </a:r>
              <a:r>
                <a:rPr lang="en-US" sz="1400" dirty="0" err="1">
                  <a:solidFill>
                    <a:schemeClr val="bg1"/>
                  </a:solidFill>
                </a:rPr>
                <a:t>usr</a:t>
              </a:r>
              <a:r>
                <a:rPr lang="en-US" sz="1400" dirty="0">
                  <a:solidFill>
                    <a:schemeClr val="bg1"/>
                  </a:solidFill>
                </a:rPr>
                <a:t>/bin/env python3</a:t>
              </a:r>
            </a:p>
            <a:p>
              <a:endParaRPr lang="en-US" sz="1400" dirty="0">
                <a:solidFill>
                  <a:schemeClr val="bg1"/>
                </a:solidFill>
              </a:endParaRPr>
            </a:p>
            <a:p>
              <a:r>
                <a:rPr lang="en-US" sz="1400" dirty="0">
                  <a:solidFill>
                    <a:schemeClr val="bg1"/>
                  </a:solidFill>
                </a:rPr>
                <a:t>Import sys, </a:t>
              </a:r>
              <a:r>
                <a:rPr lang="en-US" sz="1400" dirty="0" err="1">
                  <a:solidFill>
                    <a:schemeClr val="bg1"/>
                  </a:solidFill>
                </a:rPr>
                <a:t>os</a:t>
              </a:r>
              <a:r>
                <a:rPr lang="en-US" sz="1400" dirty="0">
                  <a:solidFill>
                    <a:schemeClr val="bg1"/>
                  </a:solidFill>
                </a:rPr>
                <a:t>, re</a:t>
              </a:r>
            </a:p>
            <a:p>
              <a:endParaRPr lang="en-US" sz="1400" dirty="0">
                <a:solidFill>
                  <a:schemeClr val="bg1"/>
                </a:solidFill>
              </a:endParaRPr>
            </a:p>
            <a:p>
              <a:r>
                <a:rPr lang="en-US" sz="1400" dirty="0">
                  <a:solidFill>
                    <a:schemeClr val="bg1"/>
                  </a:solidFill>
                </a:rPr>
                <a:t>def </a:t>
              </a:r>
              <a:r>
                <a:rPr lang="en-US" sz="1400" dirty="0" err="1">
                  <a:solidFill>
                    <a:schemeClr val="bg1"/>
                  </a:solidFill>
                </a:rPr>
                <a:t>func_A</a:t>
              </a:r>
              <a:r>
                <a:rPr lang="en-US" sz="1400" dirty="0">
                  <a:solidFill>
                    <a:schemeClr val="bg1"/>
                  </a:solidFill>
                </a:rPr>
                <a:t>(</a:t>
              </a:r>
              <a:r>
                <a:rPr lang="en-US" sz="1400" dirty="0" err="1">
                  <a:solidFill>
                    <a:schemeClr val="bg1"/>
                  </a:solidFill>
                </a:rPr>
                <a:t>myvar</a:t>
              </a:r>
              <a:r>
                <a:rPr lang="en-US" sz="1400" dirty="0">
                  <a:solidFill>
                    <a:schemeClr val="bg1"/>
                  </a:solidFill>
                </a:rPr>
                <a:t>):</a:t>
              </a:r>
            </a:p>
            <a:p>
              <a:r>
                <a:rPr lang="en-US" sz="1400" dirty="0">
                  <a:solidFill>
                    <a:schemeClr val="bg1"/>
                  </a:solidFill>
                </a:rPr>
                <a:t>    …</a:t>
              </a:r>
            </a:p>
            <a:p>
              <a:r>
                <a:rPr lang="en-US" sz="1400" dirty="0">
                  <a:solidFill>
                    <a:schemeClr val="bg1"/>
                  </a:solidFill>
                </a:rPr>
                <a:t>    …</a:t>
              </a:r>
            </a:p>
            <a:p>
              <a:r>
                <a:rPr lang="en-US" sz="1400" dirty="0">
                  <a:solidFill>
                    <a:schemeClr val="bg1"/>
                  </a:solidFill>
                </a:rPr>
                <a:t>    return something</a:t>
              </a:r>
            </a:p>
            <a:p>
              <a:endParaRPr lang="en-US" sz="1400" dirty="0">
                <a:solidFill>
                  <a:schemeClr val="bg1"/>
                </a:solidFill>
              </a:endParaRPr>
            </a:p>
            <a:p>
              <a:r>
                <a:rPr lang="en-US" sz="1400" dirty="0">
                  <a:solidFill>
                    <a:schemeClr val="bg1"/>
                  </a:solidFill>
                </a:rPr>
                <a:t>def </a:t>
              </a:r>
              <a:r>
                <a:rPr lang="en-US" sz="1400" dirty="0" err="1">
                  <a:solidFill>
                    <a:schemeClr val="bg1"/>
                  </a:solidFill>
                </a:rPr>
                <a:t>func_B</a:t>
              </a:r>
              <a:r>
                <a:rPr lang="en-US" sz="1400" dirty="0">
                  <a:solidFill>
                    <a:schemeClr val="bg1"/>
                  </a:solidFill>
                </a:rPr>
                <a:t>(</a:t>
              </a:r>
              <a:r>
                <a:rPr lang="en-US" sz="1400" dirty="0" err="1">
                  <a:solidFill>
                    <a:schemeClr val="bg1"/>
                  </a:solidFill>
                </a:rPr>
                <a:t>myvar</a:t>
              </a:r>
              <a:r>
                <a:rPr lang="en-US" sz="1400" dirty="0">
                  <a:solidFill>
                    <a:schemeClr val="bg1"/>
                  </a:solidFill>
                </a:rPr>
                <a:t>):</a:t>
              </a:r>
            </a:p>
            <a:p>
              <a:r>
                <a:rPr lang="en-US" sz="1400" dirty="0">
                  <a:solidFill>
                    <a:schemeClr val="bg1"/>
                  </a:solidFill>
                </a:rPr>
                <a:t>   …</a:t>
              </a:r>
            </a:p>
            <a:p>
              <a:r>
                <a:rPr lang="en-US" sz="1400" dirty="0">
                  <a:solidFill>
                    <a:schemeClr val="bg1"/>
                  </a:solidFill>
                </a:rPr>
                <a:t>   …</a:t>
              </a:r>
            </a:p>
            <a:p>
              <a:r>
                <a:rPr lang="en-US" sz="1400" dirty="0">
                  <a:solidFill>
                    <a:schemeClr val="bg1"/>
                  </a:solidFill>
                </a:rPr>
                <a:t>   return something</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r>
                <a:rPr lang="en-US" sz="1400" dirty="0">
                  <a:solidFill>
                    <a:schemeClr val="bg1"/>
                  </a:solidFill>
                </a:rPr>
                <a:t>def main():</a:t>
              </a:r>
            </a:p>
            <a:p>
              <a:r>
                <a:rPr lang="en-US" sz="1400" dirty="0">
                  <a:solidFill>
                    <a:schemeClr val="bg1"/>
                  </a:solidFill>
                </a:rPr>
                <a:t>     # test </a:t>
              </a:r>
              <a:r>
                <a:rPr lang="en-US" sz="1400" dirty="0" err="1">
                  <a:solidFill>
                    <a:schemeClr val="bg1"/>
                  </a:solidFill>
                </a:rPr>
                <a:t>func_A</a:t>
              </a:r>
              <a:endParaRPr lang="en-US" sz="1400" dirty="0">
                <a:solidFill>
                  <a:schemeClr val="bg1"/>
                </a:solidFill>
              </a:endParaRPr>
            </a:p>
            <a:p>
              <a:r>
                <a:rPr lang="en-US" sz="1400" dirty="0">
                  <a:solidFill>
                    <a:schemeClr val="bg1"/>
                  </a:solidFill>
                </a:rPr>
                <a:t>     …..</a:t>
              </a:r>
            </a:p>
            <a:p>
              <a:endParaRPr lang="en-US" sz="1400" dirty="0">
                <a:solidFill>
                  <a:schemeClr val="bg1"/>
                </a:solidFill>
              </a:endParaRPr>
            </a:p>
            <a:p>
              <a:r>
                <a:rPr lang="en-US" sz="1400" dirty="0">
                  <a:solidFill>
                    <a:schemeClr val="bg1"/>
                  </a:solidFill>
                </a:rPr>
                <a:t>      # test </a:t>
              </a:r>
              <a:r>
                <a:rPr lang="en-US" sz="1400" dirty="0" err="1">
                  <a:solidFill>
                    <a:schemeClr val="bg1"/>
                  </a:solidFill>
                </a:rPr>
                <a:t>func_B</a:t>
              </a:r>
              <a:endParaRPr lang="en-US" sz="1400" dirty="0">
                <a:solidFill>
                  <a:schemeClr val="bg1"/>
                </a:solidFill>
              </a:endParaRPr>
            </a:p>
            <a:p>
              <a:r>
                <a:rPr lang="en-US" sz="1400" dirty="0">
                  <a:solidFill>
                    <a:schemeClr val="bg1"/>
                  </a:solidFill>
                </a:rPr>
                <a:t>      ….</a:t>
              </a:r>
            </a:p>
            <a:p>
              <a:endParaRPr lang="en-US" sz="1400" dirty="0">
                <a:solidFill>
                  <a:schemeClr val="bg1"/>
                </a:solidFill>
              </a:endParaRPr>
            </a:p>
            <a:p>
              <a:endParaRPr lang="en-US" sz="1400" dirty="0">
                <a:solidFill>
                  <a:schemeClr val="bg1"/>
                </a:solidFill>
              </a:endParaRPr>
            </a:p>
            <a:p>
              <a:r>
                <a:rPr lang="en-US" sz="1400" dirty="0">
                  <a:solidFill>
                    <a:schemeClr val="bg1"/>
                  </a:solidFill>
                </a:rPr>
                <a:t>If __name__==‘__main__’:</a:t>
              </a:r>
            </a:p>
            <a:p>
              <a:r>
                <a:rPr lang="en-US" sz="1400" dirty="0">
                  <a:solidFill>
                    <a:schemeClr val="bg1"/>
                  </a:solidFill>
                </a:rPr>
                <a:t>    main()</a:t>
              </a:r>
            </a:p>
          </p:txBody>
        </p:sp>
      </p:grpSp>
      <p:sp>
        <p:nvSpPr>
          <p:cNvPr id="9" name="Left Brace 8">
            <a:extLst>
              <a:ext uri="{FF2B5EF4-FFF2-40B4-BE49-F238E27FC236}">
                <a16:creationId xmlns:a16="http://schemas.microsoft.com/office/drawing/2014/main" id="{B8677A9F-3019-9385-7390-8867AFB81BBE}"/>
              </a:ext>
            </a:extLst>
          </p:cNvPr>
          <p:cNvSpPr/>
          <p:nvPr/>
        </p:nvSpPr>
        <p:spPr>
          <a:xfrm>
            <a:off x="3759204" y="1919112"/>
            <a:ext cx="282222" cy="17497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1956430-23D0-4A89-78D3-9DCD15182F52}"/>
              </a:ext>
            </a:extLst>
          </p:cNvPr>
          <p:cNvSpPr txBox="1"/>
          <p:nvPr/>
        </p:nvSpPr>
        <p:spPr>
          <a:xfrm>
            <a:off x="1568246" y="2445646"/>
            <a:ext cx="2054922" cy="369332"/>
          </a:xfrm>
          <a:prstGeom prst="rect">
            <a:avLst/>
          </a:prstGeom>
          <a:noFill/>
        </p:spPr>
        <p:txBody>
          <a:bodyPr wrap="none" rtlCol="0">
            <a:spAutoFit/>
          </a:bodyPr>
          <a:lstStyle/>
          <a:p>
            <a:r>
              <a:rPr lang="en-US" dirty="0"/>
              <a:t>Function definitions</a:t>
            </a:r>
          </a:p>
        </p:txBody>
      </p:sp>
      <p:sp>
        <p:nvSpPr>
          <p:cNvPr id="11" name="Left Brace 10">
            <a:extLst>
              <a:ext uri="{FF2B5EF4-FFF2-40B4-BE49-F238E27FC236}">
                <a16:creationId xmlns:a16="http://schemas.microsoft.com/office/drawing/2014/main" id="{CAFEEBDD-30C7-C72B-36E6-3995AB8A879D}"/>
              </a:ext>
            </a:extLst>
          </p:cNvPr>
          <p:cNvSpPr/>
          <p:nvPr/>
        </p:nvSpPr>
        <p:spPr>
          <a:xfrm>
            <a:off x="3759204" y="4238979"/>
            <a:ext cx="282222" cy="133209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4E0ADB0-C4C7-2E3C-BDDE-C1881F66C514}"/>
              </a:ext>
            </a:extLst>
          </p:cNvPr>
          <p:cNvSpPr txBox="1"/>
          <p:nvPr/>
        </p:nvSpPr>
        <p:spPr>
          <a:xfrm>
            <a:off x="2595707" y="4641335"/>
            <a:ext cx="757900" cy="369332"/>
          </a:xfrm>
          <a:prstGeom prst="rect">
            <a:avLst/>
          </a:prstGeom>
          <a:noFill/>
        </p:spPr>
        <p:txBody>
          <a:bodyPr wrap="none" rtlCol="0">
            <a:spAutoFit/>
          </a:bodyPr>
          <a:lstStyle/>
          <a:p>
            <a:r>
              <a:rPr lang="en-US" dirty="0"/>
              <a:t>Driver</a:t>
            </a:r>
          </a:p>
        </p:txBody>
      </p:sp>
      <p:sp>
        <p:nvSpPr>
          <p:cNvPr id="13" name="TextBox 12">
            <a:extLst>
              <a:ext uri="{FF2B5EF4-FFF2-40B4-BE49-F238E27FC236}">
                <a16:creationId xmlns:a16="http://schemas.microsoft.com/office/drawing/2014/main" id="{E54759B1-B7AB-B181-034C-518EBCF45D4A}"/>
              </a:ext>
            </a:extLst>
          </p:cNvPr>
          <p:cNvSpPr txBox="1"/>
          <p:nvPr/>
        </p:nvSpPr>
        <p:spPr>
          <a:xfrm>
            <a:off x="1301881" y="5704073"/>
            <a:ext cx="3206044" cy="923330"/>
          </a:xfrm>
          <a:prstGeom prst="rect">
            <a:avLst/>
          </a:prstGeom>
          <a:noFill/>
        </p:spPr>
        <p:txBody>
          <a:bodyPr wrap="square" rtlCol="0">
            <a:spAutoFit/>
          </a:bodyPr>
          <a:lstStyle/>
          <a:p>
            <a:r>
              <a:rPr lang="en-US" dirty="0"/>
              <a:t>Driver only run if the script containing it is directly executed</a:t>
            </a:r>
          </a:p>
          <a:p>
            <a:r>
              <a:rPr lang="en-US" dirty="0"/>
              <a:t>( not when imported)</a:t>
            </a:r>
          </a:p>
        </p:txBody>
      </p:sp>
      <p:sp>
        <p:nvSpPr>
          <p:cNvPr id="14" name="TextBox 13">
            <a:extLst>
              <a:ext uri="{FF2B5EF4-FFF2-40B4-BE49-F238E27FC236}">
                <a16:creationId xmlns:a16="http://schemas.microsoft.com/office/drawing/2014/main" id="{473828D7-089A-E882-7524-715A227B19F9}"/>
              </a:ext>
            </a:extLst>
          </p:cNvPr>
          <p:cNvSpPr txBox="1"/>
          <p:nvPr/>
        </p:nvSpPr>
        <p:spPr>
          <a:xfrm>
            <a:off x="714815" y="1294638"/>
            <a:ext cx="3806940" cy="369332"/>
          </a:xfrm>
          <a:prstGeom prst="rect">
            <a:avLst/>
          </a:prstGeom>
          <a:noFill/>
        </p:spPr>
        <p:txBody>
          <a:bodyPr wrap="none" rtlCol="0">
            <a:spAutoFit/>
          </a:bodyPr>
          <a:lstStyle/>
          <a:p>
            <a:r>
              <a:rPr lang="en-US" dirty="0"/>
              <a:t>Import modules you need in this script</a:t>
            </a:r>
          </a:p>
        </p:txBody>
      </p:sp>
    </p:spTree>
    <p:extLst>
      <p:ext uri="{BB962C8B-B14F-4D97-AF65-F5344CB8AC3E}">
        <p14:creationId xmlns:p14="http://schemas.microsoft.com/office/powerpoint/2010/main" val="454443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Tree>
    <p:extLst>
      <p:ext uri="{BB962C8B-B14F-4D97-AF65-F5344CB8AC3E}">
        <p14:creationId xmlns:p14="http://schemas.microsoft.com/office/powerpoint/2010/main" val="1475099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4"/>
          <a:stretch>
            <a:fillRect/>
          </a:stretch>
        </p:blipFill>
        <p:spPr>
          <a:xfrm>
            <a:off x="3629878" y="3666833"/>
            <a:ext cx="5346700" cy="4191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5744AFF-A34F-F2EC-32E3-8BC476F37913}"/>
              </a:ext>
            </a:extLst>
          </p:cNvPr>
          <p:cNvSpPr txBox="1"/>
          <p:nvPr/>
        </p:nvSpPr>
        <p:spPr>
          <a:xfrm>
            <a:off x="2821744" y="3548592"/>
            <a:ext cx="848566" cy="307777"/>
          </a:xfrm>
          <a:prstGeom prst="rect">
            <a:avLst/>
          </a:prstGeom>
          <a:noFill/>
        </p:spPr>
        <p:txBody>
          <a:bodyPr wrap="none" rtlCol="0">
            <a:spAutoFit/>
          </a:bodyPr>
          <a:lstStyle/>
          <a:p>
            <a:r>
              <a:rPr lang="en-US" sz="1400" i="1" dirty="0"/>
              <a:t>executed</a:t>
            </a:r>
          </a:p>
        </p:txBody>
      </p:sp>
      <p:sp>
        <p:nvSpPr>
          <p:cNvPr id="22" name="TextBox 21">
            <a:extLst>
              <a:ext uri="{FF2B5EF4-FFF2-40B4-BE49-F238E27FC236}">
                <a16:creationId xmlns:a16="http://schemas.microsoft.com/office/drawing/2014/main" id="{63EB6824-3676-3336-98F7-8D00AA5DD83B}"/>
              </a:ext>
            </a:extLst>
          </p:cNvPr>
          <p:cNvSpPr txBox="1"/>
          <p:nvPr/>
        </p:nvSpPr>
        <p:spPr>
          <a:xfrm>
            <a:off x="575614" y="4816188"/>
            <a:ext cx="7823199" cy="584775"/>
          </a:xfrm>
          <a:prstGeom prst="rect">
            <a:avLst/>
          </a:prstGeom>
          <a:noFill/>
        </p:spPr>
        <p:txBody>
          <a:bodyPr wrap="square" rtlCol="0">
            <a:spAutoFit/>
          </a:bodyPr>
          <a:lstStyle/>
          <a:p>
            <a:r>
              <a:rPr lang="en-US" sz="1600" dirty="0"/>
              <a:t>When a script is executed, the special </a:t>
            </a:r>
            <a:r>
              <a:rPr lang="en-US" sz="1600" dirty="0">
                <a:solidFill>
                  <a:srgbClr val="7030A0"/>
                </a:solidFill>
              </a:rPr>
              <a:t>__name__ </a:t>
            </a:r>
            <a:r>
              <a:rPr lang="en-US" sz="1600" dirty="0"/>
              <a:t>variable is automatically set to </a:t>
            </a:r>
            <a:r>
              <a:rPr lang="en-US" sz="1600" dirty="0">
                <a:solidFill>
                  <a:srgbClr val="2B3991"/>
                </a:solidFill>
              </a:rPr>
              <a:t>‘__main__’ </a:t>
            </a:r>
            <a:br>
              <a:rPr lang="en-US" sz="1600" dirty="0"/>
            </a:br>
            <a:r>
              <a:rPr lang="en-US" sz="1600" dirty="0"/>
              <a:t>within the scope of that file.</a:t>
            </a:r>
          </a:p>
        </p:txBody>
      </p:sp>
    </p:spTree>
    <p:extLst>
      <p:ext uri="{BB962C8B-B14F-4D97-AF65-F5344CB8AC3E}">
        <p14:creationId xmlns:p14="http://schemas.microsoft.com/office/powerpoint/2010/main" val="3615914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pic>
        <p:nvPicPr>
          <p:cNvPr id="8" name="Picture 7">
            <a:extLst>
              <a:ext uri="{FF2B5EF4-FFF2-40B4-BE49-F238E27FC236}">
                <a16:creationId xmlns:a16="http://schemas.microsoft.com/office/drawing/2014/main" id="{584950FA-DD56-817D-FA9D-660B628E6652}"/>
              </a:ext>
            </a:extLst>
          </p:cNvPr>
          <p:cNvPicPr>
            <a:picLocks noChangeAspect="1"/>
          </p:cNvPicPr>
          <p:nvPr/>
        </p:nvPicPr>
        <p:blipFill>
          <a:blip r:embed="rId4"/>
          <a:stretch>
            <a:fillRect/>
          </a:stretch>
        </p:blipFill>
        <p:spPr>
          <a:xfrm>
            <a:off x="495361" y="4499645"/>
            <a:ext cx="7010400" cy="1155700"/>
          </a:xfrm>
          <a:prstGeom prst="rect">
            <a:avLst/>
          </a:prstGeom>
        </p:spPr>
      </p:pic>
      <p:sp>
        <p:nvSpPr>
          <p:cNvPr id="9" name="TextBox 8">
            <a:extLst>
              <a:ext uri="{FF2B5EF4-FFF2-40B4-BE49-F238E27FC236}">
                <a16:creationId xmlns:a16="http://schemas.microsoft.com/office/drawing/2014/main" id="{0A711437-F87C-30A0-0E5B-234433193BEC}"/>
              </a:ext>
            </a:extLst>
          </p:cNvPr>
          <p:cNvSpPr txBox="1"/>
          <p:nvPr/>
        </p:nvSpPr>
        <p:spPr>
          <a:xfrm>
            <a:off x="409600" y="4082601"/>
            <a:ext cx="1385251" cy="369332"/>
          </a:xfrm>
          <a:prstGeom prst="rect">
            <a:avLst/>
          </a:prstGeom>
          <a:noFill/>
        </p:spPr>
        <p:txBody>
          <a:bodyPr wrap="none" rtlCol="0">
            <a:spAutoFit/>
          </a:bodyPr>
          <a:lstStyle/>
          <a:p>
            <a:r>
              <a:rPr lang="en-US" dirty="0" err="1"/>
              <a:t>my_script.py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5"/>
          <a:stretch>
            <a:fillRect/>
          </a:stretch>
        </p:blipFill>
        <p:spPr>
          <a:xfrm>
            <a:off x="3629878" y="3666833"/>
            <a:ext cx="5346700" cy="419100"/>
          </a:xfrm>
          <a:prstGeom prst="rect">
            <a:avLst/>
          </a:prstGeom>
        </p:spPr>
      </p:pic>
      <p:pic>
        <p:nvPicPr>
          <p:cNvPr id="12" name="Picture 11">
            <a:extLst>
              <a:ext uri="{FF2B5EF4-FFF2-40B4-BE49-F238E27FC236}">
                <a16:creationId xmlns:a16="http://schemas.microsoft.com/office/drawing/2014/main" id="{4A35B537-39F5-DE38-56F6-F9BF44F6BFAF}"/>
              </a:ext>
            </a:extLst>
          </p:cNvPr>
          <p:cNvPicPr>
            <a:picLocks noChangeAspect="1"/>
          </p:cNvPicPr>
          <p:nvPr/>
        </p:nvPicPr>
        <p:blipFill>
          <a:blip r:embed="rId6"/>
          <a:stretch>
            <a:fillRect/>
          </a:stretch>
        </p:blipFill>
        <p:spPr>
          <a:xfrm>
            <a:off x="3413978" y="5837235"/>
            <a:ext cx="5562600" cy="4318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AFDAB8-728E-7951-3D14-26386E447017}"/>
              </a:ext>
            </a:extLst>
          </p:cNvPr>
          <p:cNvCxnSpPr>
            <a:cxnSpLocks/>
          </p:cNvCxnSpPr>
          <p:nvPr/>
        </p:nvCxnSpPr>
        <p:spPr>
          <a:xfrm>
            <a:off x="2097817" y="3744212"/>
            <a:ext cx="0" cy="664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1BA0952-1354-6F2B-6B5A-4A55DD0A839A}"/>
              </a:ext>
            </a:extLst>
          </p:cNvPr>
          <p:cNvSpPr txBox="1"/>
          <p:nvPr/>
        </p:nvSpPr>
        <p:spPr>
          <a:xfrm>
            <a:off x="2066587" y="4144156"/>
            <a:ext cx="864019" cy="307777"/>
          </a:xfrm>
          <a:prstGeom prst="rect">
            <a:avLst/>
          </a:prstGeom>
          <a:noFill/>
        </p:spPr>
        <p:txBody>
          <a:bodyPr wrap="none" rtlCol="0">
            <a:spAutoFit/>
          </a:bodyPr>
          <a:lstStyle/>
          <a:p>
            <a:r>
              <a:rPr lang="en-US" sz="1400" i="1" dirty="0"/>
              <a:t>imported</a:t>
            </a:r>
          </a:p>
        </p:txBody>
      </p:sp>
      <p:cxnSp>
        <p:nvCxnSpPr>
          <p:cNvPr id="20" name="Straight Arrow Connector 19">
            <a:extLst>
              <a:ext uri="{FF2B5EF4-FFF2-40B4-BE49-F238E27FC236}">
                <a16:creationId xmlns:a16="http://schemas.microsoft.com/office/drawing/2014/main" id="{32223163-89A4-59D9-F5D1-CFB49D486D3A}"/>
              </a:ext>
            </a:extLst>
          </p:cNvPr>
          <p:cNvCxnSpPr>
            <a:cxnSpLocks/>
          </p:cNvCxnSpPr>
          <p:nvPr/>
        </p:nvCxnSpPr>
        <p:spPr>
          <a:xfrm>
            <a:off x="2325890" y="5788701"/>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CE31265-C5DA-4B79-441B-48EEB82CFD4B}"/>
              </a:ext>
            </a:extLst>
          </p:cNvPr>
          <p:cNvSpPr txBox="1"/>
          <p:nvPr/>
        </p:nvSpPr>
        <p:spPr>
          <a:xfrm>
            <a:off x="2595621" y="5684521"/>
            <a:ext cx="848566" cy="307777"/>
          </a:xfrm>
          <a:prstGeom prst="rect">
            <a:avLst/>
          </a:prstGeom>
          <a:noFill/>
        </p:spPr>
        <p:txBody>
          <a:bodyPr wrap="none" rtlCol="0">
            <a:spAutoFit/>
          </a:bodyPr>
          <a:lstStyle/>
          <a:p>
            <a:r>
              <a:rPr lang="en-US" sz="1400" i="1" dirty="0"/>
              <a:t>executed</a:t>
            </a:r>
          </a:p>
        </p:txBody>
      </p:sp>
      <p:grpSp>
        <p:nvGrpSpPr>
          <p:cNvPr id="24" name="Group 23">
            <a:extLst>
              <a:ext uri="{FF2B5EF4-FFF2-40B4-BE49-F238E27FC236}">
                <a16:creationId xmlns:a16="http://schemas.microsoft.com/office/drawing/2014/main" id="{8D726756-AE3A-DABF-E0BE-D7305E64BC81}"/>
              </a:ext>
            </a:extLst>
          </p:cNvPr>
          <p:cNvGrpSpPr/>
          <p:nvPr/>
        </p:nvGrpSpPr>
        <p:grpSpPr>
          <a:xfrm>
            <a:off x="325120" y="2980087"/>
            <a:ext cx="8737600" cy="1155700"/>
            <a:chOff x="386080" y="2980087"/>
            <a:chExt cx="8737600" cy="1155700"/>
          </a:xfrm>
          <a:solidFill>
            <a:schemeClr val="bg1">
              <a:alpha val="50339"/>
            </a:schemeClr>
          </a:solidFill>
        </p:grpSpPr>
        <p:sp>
          <p:nvSpPr>
            <p:cNvPr id="2" name="Rectangle 1">
              <a:extLst>
                <a:ext uri="{FF2B5EF4-FFF2-40B4-BE49-F238E27FC236}">
                  <a16:creationId xmlns:a16="http://schemas.microsoft.com/office/drawing/2014/main" id="{8C1FADC0-B25E-8C41-2A55-651E5D7EE4F9}"/>
                </a:ext>
              </a:extLst>
            </p:cNvPr>
            <p:cNvSpPr/>
            <p:nvPr/>
          </p:nvSpPr>
          <p:spPr>
            <a:xfrm>
              <a:off x="386080" y="2980087"/>
              <a:ext cx="8737600" cy="1155700"/>
            </a:xfrm>
            <a:prstGeom prst="rect">
              <a:avLst/>
            </a:prstGeom>
            <a:grpFill/>
            <a:ln w="38100">
              <a:solidFill>
                <a:srgbClr val="F69F22">
                  <a:alpha val="50104"/>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7E23985-A8FC-668D-3888-B6852FF5DBC5}"/>
                </a:ext>
              </a:extLst>
            </p:cNvPr>
            <p:cNvCxnSpPr>
              <a:cxnSpLocks/>
            </p:cNvCxnSpPr>
            <p:nvPr/>
          </p:nvCxnSpPr>
          <p:spPr>
            <a:xfrm>
              <a:off x="409600" y="2980087"/>
              <a:ext cx="8714080" cy="1155700"/>
            </a:xfrm>
            <a:prstGeom prst="line">
              <a:avLst/>
            </a:prstGeom>
            <a:grpFill/>
            <a:ln w="38100">
              <a:solidFill>
                <a:srgbClr val="F69F22">
                  <a:alpha val="29325"/>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64A8BD1-AD65-CE7E-2FBA-F868F1E9186D}"/>
                </a:ext>
              </a:extLst>
            </p:cNvPr>
            <p:cNvCxnSpPr>
              <a:cxnSpLocks/>
            </p:cNvCxnSpPr>
            <p:nvPr/>
          </p:nvCxnSpPr>
          <p:spPr>
            <a:xfrm flipV="1">
              <a:off x="386080" y="2980087"/>
              <a:ext cx="8714080" cy="1155700"/>
            </a:xfrm>
            <a:prstGeom prst="line">
              <a:avLst/>
            </a:prstGeom>
            <a:grpFill/>
            <a:ln w="38100">
              <a:solidFill>
                <a:srgbClr val="F69F22">
                  <a:alpha val="50104"/>
                </a:srgbClr>
              </a:solidFill>
            </a:ln>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2461117E-7E7F-41EF-3999-896B0ACF9D9E}"/>
              </a:ext>
            </a:extLst>
          </p:cNvPr>
          <p:cNvSpPr txBox="1"/>
          <p:nvPr/>
        </p:nvSpPr>
        <p:spPr>
          <a:xfrm>
            <a:off x="217156" y="5967679"/>
            <a:ext cx="2830711" cy="307777"/>
          </a:xfrm>
          <a:prstGeom prst="rect">
            <a:avLst/>
          </a:prstGeom>
          <a:noFill/>
        </p:spPr>
        <p:txBody>
          <a:bodyPr wrap="none" rtlCol="0">
            <a:spAutoFit/>
          </a:bodyPr>
          <a:lstStyle/>
          <a:p>
            <a:r>
              <a:rPr lang="en-US" sz="1400" i="1" dirty="0"/>
              <a:t>Uses imported </a:t>
            </a:r>
            <a:r>
              <a:rPr lang="en-US" sz="1400" i="1" dirty="0" err="1"/>
              <a:t>decorate_name_val</a:t>
            </a:r>
            <a:r>
              <a:rPr lang="en-US" sz="1400" i="1" dirty="0"/>
              <a:t>()</a:t>
            </a:r>
          </a:p>
        </p:txBody>
      </p:sp>
    </p:spTree>
    <p:extLst>
      <p:ext uri="{BB962C8B-B14F-4D97-AF65-F5344CB8AC3E}">
        <p14:creationId xmlns:p14="http://schemas.microsoft.com/office/powerpoint/2010/main" val="3902829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05685" y="172045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909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793CD-E2F7-17AF-6FD1-50F782853EDC}"/>
              </a:ext>
            </a:extLst>
          </p:cNvPr>
          <p:cNvPicPr>
            <a:picLocks noChangeAspect="1"/>
          </p:cNvPicPr>
          <p:nvPr/>
        </p:nvPicPr>
        <p:blipFill>
          <a:blip r:embed="rId2"/>
          <a:stretch>
            <a:fillRect/>
          </a:stretch>
        </p:blipFill>
        <p:spPr>
          <a:xfrm>
            <a:off x="685800" y="184414"/>
            <a:ext cx="7772400" cy="5960852"/>
          </a:xfrm>
          <a:prstGeom prst="rect">
            <a:avLst/>
          </a:prstGeom>
        </p:spPr>
      </p:pic>
      <p:sp>
        <p:nvSpPr>
          <p:cNvPr id="6" name="TextBox 5">
            <a:extLst>
              <a:ext uri="{FF2B5EF4-FFF2-40B4-BE49-F238E27FC236}">
                <a16:creationId xmlns:a16="http://schemas.microsoft.com/office/drawing/2014/main" id="{B0482E71-3E20-EAA9-1648-B4A5F85D83AC}"/>
              </a:ext>
            </a:extLst>
          </p:cNvPr>
          <p:cNvSpPr txBox="1"/>
          <p:nvPr/>
        </p:nvSpPr>
        <p:spPr>
          <a:xfrm>
            <a:off x="436452" y="6419670"/>
            <a:ext cx="8021748" cy="253916"/>
          </a:xfrm>
          <a:prstGeom prst="rect">
            <a:avLst/>
          </a:prstGeom>
          <a:noFill/>
        </p:spPr>
        <p:txBody>
          <a:bodyPr wrap="none" rtlCol="0">
            <a:spAutoFit/>
          </a:bodyPr>
          <a:lstStyle/>
          <a:p>
            <a:r>
              <a:rPr lang="en-US" sz="1050" dirty="0"/>
              <a:t>GitHub link: </a:t>
            </a:r>
            <a:r>
              <a:rPr lang="en-US" sz="1050" dirty="0">
                <a:hlinkClick r:id="rId3"/>
              </a:rPr>
              <a:t>https://github.com/trinityrnaseq/CSHLProgForBio/tree/main/Exercise-counting_kmers#part-a-retrieve-sequences-from-a-fastq-file</a:t>
            </a:r>
            <a:endParaRPr lang="en-US" sz="1050" dirty="0"/>
          </a:p>
        </p:txBody>
      </p:sp>
    </p:spTree>
    <p:extLst>
      <p:ext uri="{BB962C8B-B14F-4D97-AF65-F5344CB8AC3E}">
        <p14:creationId xmlns:p14="http://schemas.microsoft.com/office/powerpoint/2010/main" val="4213473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27FE1-B26C-A3A3-387B-EB8DA5E73596}"/>
              </a:ext>
            </a:extLst>
          </p:cNvPr>
          <p:cNvPicPr>
            <a:picLocks noChangeAspect="1"/>
          </p:cNvPicPr>
          <p:nvPr/>
        </p:nvPicPr>
        <p:blipFill rotWithShape="1">
          <a:blip r:embed="rId2"/>
          <a:srcRect t="15192"/>
          <a:stretch/>
        </p:blipFill>
        <p:spPr>
          <a:xfrm>
            <a:off x="200464" y="1524754"/>
            <a:ext cx="4021946" cy="3808492"/>
          </a:xfrm>
          <a:prstGeom prst="rect">
            <a:avLst/>
          </a:prstGeom>
        </p:spPr>
      </p:pic>
      <p:pic>
        <p:nvPicPr>
          <p:cNvPr id="5" name="Picture 4">
            <a:extLst>
              <a:ext uri="{FF2B5EF4-FFF2-40B4-BE49-F238E27FC236}">
                <a16:creationId xmlns:a16="http://schemas.microsoft.com/office/drawing/2014/main" id="{E18AA421-3BF7-A769-346E-99A633D70EDD}"/>
              </a:ext>
            </a:extLst>
          </p:cNvPr>
          <p:cNvPicPr>
            <a:picLocks noChangeAspect="1"/>
          </p:cNvPicPr>
          <p:nvPr/>
        </p:nvPicPr>
        <p:blipFill>
          <a:blip r:embed="rId3"/>
          <a:stretch>
            <a:fillRect/>
          </a:stretch>
        </p:blipFill>
        <p:spPr>
          <a:xfrm>
            <a:off x="4399280" y="1615440"/>
            <a:ext cx="4622800" cy="3587946"/>
          </a:xfrm>
          <a:prstGeom prst="rect">
            <a:avLst/>
          </a:prstGeom>
        </p:spPr>
      </p:pic>
      <p:sp>
        <p:nvSpPr>
          <p:cNvPr id="6" name="TextBox 5">
            <a:extLst>
              <a:ext uri="{FF2B5EF4-FFF2-40B4-BE49-F238E27FC236}">
                <a16:creationId xmlns:a16="http://schemas.microsoft.com/office/drawing/2014/main" id="{D8C97251-AACC-C24E-0AAD-41A82BA8C771}"/>
              </a:ext>
            </a:extLst>
          </p:cNvPr>
          <p:cNvSpPr txBox="1"/>
          <p:nvPr/>
        </p:nvSpPr>
        <p:spPr>
          <a:xfrm>
            <a:off x="2468893" y="249326"/>
            <a:ext cx="4010713" cy="400110"/>
          </a:xfrm>
          <a:prstGeom prst="rect">
            <a:avLst/>
          </a:prstGeom>
          <a:noFill/>
        </p:spPr>
        <p:txBody>
          <a:bodyPr wrap="none" rtlCol="0">
            <a:spAutoFit/>
          </a:bodyPr>
          <a:lstStyle/>
          <a:p>
            <a:r>
              <a:rPr lang="en-US" sz="2000" b="1" dirty="0"/>
              <a:t>A.     </a:t>
            </a:r>
            <a:r>
              <a:rPr lang="en-US" sz="2000" b="1" dirty="0" err="1">
                <a:solidFill>
                  <a:srgbClr val="7030A0"/>
                </a:solidFill>
              </a:rPr>
              <a:t>fastq_file_to_sequence_list.py</a:t>
            </a:r>
            <a:r>
              <a:rPr lang="en-US" sz="2000" b="1" dirty="0">
                <a:solidFill>
                  <a:srgbClr val="7030A0"/>
                </a:solidFill>
              </a:rPr>
              <a:t> </a:t>
            </a:r>
          </a:p>
        </p:txBody>
      </p:sp>
      <p:sp>
        <p:nvSpPr>
          <p:cNvPr id="7" name="TextBox 6">
            <a:extLst>
              <a:ext uri="{FF2B5EF4-FFF2-40B4-BE49-F238E27FC236}">
                <a16:creationId xmlns:a16="http://schemas.microsoft.com/office/drawing/2014/main" id="{A8A01BD6-37E4-168A-823A-EEAFDEBE853E}"/>
              </a:ext>
            </a:extLst>
          </p:cNvPr>
          <p:cNvSpPr txBox="1"/>
          <p:nvPr/>
        </p:nvSpPr>
        <p:spPr>
          <a:xfrm>
            <a:off x="1023067" y="899914"/>
            <a:ext cx="2376741" cy="369332"/>
          </a:xfrm>
          <a:prstGeom prst="rect">
            <a:avLst/>
          </a:prstGeom>
          <a:noFill/>
        </p:spPr>
        <p:txBody>
          <a:bodyPr wrap="none" rtlCol="0">
            <a:spAutoFit/>
          </a:bodyPr>
          <a:lstStyle/>
          <a:p>
            <a:r>
              <a:rPr lang="en-US" dirty="0"/>
              <a:t>Reusable function part:</a:t>
            </a:r>
          </a:p>
        </p:txBody>
      </p:sp>
      <p:sp>
        <p:nvSpPr>
          <p:cNvPr id="8" name="TextBox 7">
            <a:extLst>
              <a:ext uri="{FF2B5EF4-FFF2-40B4-BE49-F238E27FC236}">
                <a16:creationId xmlns:a16="http://schemas.microsoft.com/office/drawing/2014/main" id="{355046F7-9E37-8CAC-1D72-CE52311D5ECD}"/>
              </a:ext>
            </a:extLst>
          </p:cNvPr>
          <p:cNvSpPr txBox="1"/>
          <p:nvPr/>
        </p:nvSpPr>
        <p:spPr>
          <a:xfrm>
            <a:off x="5644790" y="899914"/>
            <a:ext cx="2274020" cy="369332"/>
          </a:xfrm>
          <a:prstGeom prst="rect">
            <a:avLst/>
          </a:prstGeom>
          <a:noFill/>
        </p:spPr>
        <p:txBody>
          <a:bodyPr wrap="none" rtlCol="0">
            <a:spAutoFit/>
          </a:bodyPr>
          <a:lstStyle/>
          <a:p>
            <a:r>
              <a:rPr lang="en-US" dirty="0"/>
              <a:t>Driver part for testing:</a:t>
            </a:r>
          </a:p>
        </p:txBody>
      </p:sp>
      <p:sp>
        <p:nvSpPr>
          <p:cNvPr id="9" name="TextBox 8">
            <a:hlinkClick r:id="rId4"/>
            <a:extLst>
              <a:ext uri="{FF2B5EF4-FFF2-40B4-BE49-F238E27FC236}">
                <a16:creationId xmlns:a16="http://schemas.microsoft.com/office/drawing/2014/main" id="{5499FE79-CCCC-354C-9C05-CE09E01956B5}"/>
              </a:ext>
            </a:extLst>
          </p:cNvPr>
          <p:cNvSpPr txBox="1"/>
          <p:nvPr/>
        </p:nvSpPr>
        <p:spPr>
          <a:xfrm>
            <a:off x="682984" y="6473448"/>
            <a:ext cx="757483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fastq_file_to_sequence_list.py</a:t>
            </a:r>
            <a:endParaRPr lang="en-US" sz="1200" dirty="0"/>
          </a:p>
        </p:txBody>
      </p:sp>
    </p:spTree>
    <p:extLst>
      <p:ext uri="{BB962C8B-B14F-4D97-AF65-F5344CB8AC3E}">
        <p14:creationId xmlns:p14="http://schemas.microsoft.com/office/powerpoint/2010/main" val="2542016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36165" y="277709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7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090DB-75C7-867F-13B3-C625AA3521D7}"/>
              </a:ext>
            </a:extLst>
          </p:cNvPr>
          <p:cNvPicPr>
            <a:picLocks noChangeAspect="1"/>
          </p:cNvPicPr>
          <p:nvPr/>
        </p:nvPicPr>
        <p:blipFill>
          <a:blip r:embed="rId2"/>
          <a:stretch>
            <a:fillRect/>
          </a:stretch>
        </p:blipFill>
        <p:spPr>
          <a:xfrm>
            <a:off x="685800" y="1191090"/>
            <a:ext cx="7772400" cy="4028779"/>
          </a:xfrm>
          <a:prstGeom prst="rect">
            <a:avLst/>
          </a:prstGeom>
        </p:spPr>
      </p:pic>
    </p:spTree>
    <p:extLst>
      <p:ext uri="{BB962C8B-B14F-4D97-AF65-F5344CB8AC3E}">
        <p14:creationId xmlns:p14="http://schemas.microsoft.com/office/powerpoint/2010/main" val="3204157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6BE78-F96E-5C75-453B-6636E1351E54}"/>
              </a:ext>
            </a:extLst>
          </p:cNvPr>
          <p:cNvSpPr txBox="1"/>
          <p:nvPr/>
        </p:nvSpPr>
        <p:spPr>
          <a:xfrm>
            <a:off x="1330960" y="717034"/>
            <a:ext cx="2314223" cy="369332"/>
          </a:xfrm>
          <a:prstGeom prst="rect">
            <a:avLst/>
          </a:prstGeom>
          <a:noFill/>
        </p:spPr>
        <p:txBody>
          <a:bodyPr wrap="none" rtlCol="0">
            <a:spAutoFit/>
          </a:bodyPr>
          <a:lstStyle/>
          <a:p>
            <a:r>
              <a:rPr lang="en-US" dirty="0"/>
              <a:t>Reusable function part</a:t>
            </a:r>
          </a:p>
        </p:txBody>
      </p:sp>
      <p:sp>
        <p:nvSpPr>
          <p:cNvPr id="6" name="TextBox 5">
            <a:extLst>
              <a:ext uri="{FF2B5EF4-FFF2-40B4-BE49-F238E27FC236}">
                <a16:creationId xmlns:a16="http://schemas.microsoft.com/office/drawing/2014/main" id="{AA4A48A4-C471-9A84-4FB7-9DAA637961A3}"/>
              </a:ext>
            </a:extLst>
          </p:cNvPr>
          <p:cNvSpPr txBox="1"/>
          <p:nvPr/>
        </p:nvSpPr>
        <p:spPr>
          <a:xfrm>
            <a:off x="2468893" y="249326"/>
            <a:ext cx="3500958" cy="400110"/>
          </a:xfrm>
          <a:prstGeom prst="rect">
            <a:avLst/>
          </a:prstGeom>
          <a:noFill/>
        </p:spPr>
        <p:txBody>
          <a:bodyPr wrap="none" rtlCol="0">
            <a:spAutoFit/>
          </a:bodyPr>
          <a:lstStyle/>
          <a:p>
            <a:r>
              <a:rPr lang="en-US" sz="2000" b="1" dirty="0"/>
              <a:t>B</a:t>
            </a:r>
            <a:r>
              <a:rPr lang="en-US" sz="2000" b="1" dirty="0">
                <a:solidFill>
                  <a:srgbClr val="7030A0"/>
                </a:solidFill>
              </a:rPr>
              <a:t>.     </a:t>
            </a:r>
            <a:r>
              <a:rPr lang="en-US" sz="2000" b="1" dirty="0" err="1">
                <a:solidFill>
                  <a:srgbClr val="7030A0"/>
                </a:solidFill>
              </a:rPr>
              <a:t>sequence_to_kmer_list.py</a:t>
            </a:r>
            <a:endParaRPr lang="en-US" sz="2000" b="1" dirty="0">
              <a:solidFill>
                <a:srgbClr val="7030A0"/>
              </a:solidFill>
            </a:endParaRPr>
          </a:p>
        </p:txBody>
      </p:sp>
      <p:sp>
        <p:nvSpPr>
          <p:cNvPr id="8" name="TextBox 7">
            <a:extLst>
              <a:ext uri="{FF2B5EF4-FFF2-40B4-BE49-F238E27FC236}">
                <a16:creationId xmlns:a16="http://schemas.microsoft.com/office/drawing/2014/main" id="{ED4CBC5B-7541-0324-8363-39D10D57CBEC}"/>
              </a:ext>
            </a:extLst>
          </p:cNvPr>
          <p:cNvSpPr txBox="1"/>
          <p:nvPr/>
        </p:nvSpPr>
        <p:spPr>
          <a:xfrm>
            <a:off x="5641192" y="717034"/>
            <a:ext cx="2274020" cy="369332"/>
          </a:xfrm>
          <a:prstGeom prst="rect">
            <a:avLst/>
          </a:prstGeom>
          <a:noFill/>
        </p:spPr>
        <p:txBody>
          <a:bodyPr wrap="none" rtlCol="0">
            <a:spAutoFit/>
          </a:bodyPr>
          <a:lstStyle/>
          <a:p>
            <a:r>
              <a:rPr lang="en-US" dirty="0"/>
              <a:t>Driver part for testing:</a:t>
            </a:r>
          </a:p>
        </p:txBody>
      </p:sp>
      <p:pic>
        <p:nvPicPr>
          <p:cNvPr id="9" name="Picture 8">
            <a:extLst>
              <a:ext uri="{FF2B5EF4-FFF2-40B4-BE49-F238E27FC236}">
                <a16:creationId xmlns:a16="http://schemas.microsoft.com/office/drawing/2014/main" id="{7B5B7039-8ECD-02C6-13E8-CA691F6A7ED0}"/>
              </a:ext>
            </a:extLst>
          </p:cNvPr>
          <p:cNvPicPr>
            <a:picLocks noChangeAspect="1"/>
          </p:cNvPicPr>
          <p:nvPr/>
        </p:nvPicPr>
        <p:blipFill>
          <a:blip r:embed="rId2"/>
          <a:stretch>
            <a:fillRect/>
          </a:stretch>
        </p:blipFill>
        <p:spPr>
          <a:xfrm>
            <a:off x="170909" y="1168400"/>
            <a:ext cx="4388743" cy="5110480"/>
          </a:xfrm>
          <a:prstGeom prst="rect">
            <a:avLst/>
          </a:prstGeom>
        </p:spPr>
      </p:pic>
      <p:pic>
        <p:nvPicPr>
          <p:cNvPr id="10" name="Picture 9">
            <a:extLst>
              <a:ext uri="{FF2B5EF4-FFF2-40B4-BE49-F238E27FC236}">
                <a16:creationId xmlns:a16="http://schemas.microsoft.com/office/drawing/2014/main" id="{2DF164E7-3E57-F880-8355-462B3354BF1A}"/>
              </a:ext>
            </a:extLst>
          </p:cNvPr>
          <p:cNvPicPr>
            <a:picLocks noChangeAspect="1"/>
          </p:cNvPicPr>
          <p:nvPr/>
        </p:nvPicPr>
        <p:blipFill>
          <a:blip r:embed="rId3"/>
          <a:stretch>
            <a:fillRect/>
          </a:stretch>
        </p:blipFill>
        <p:spPr>
          <a:xfrm>
            <a:off x="4803877" y="1168400"/>
            <a:ext cx="4169214" cy="3515481"/>
          </a:xfrm>
          <a:prstGeom prst="rect">
            <a:avLst/>
          </a:prstGeom>
        </p:spPr>
      </p:pic>
      <p:sp>
        <p:nvSpPr>
          <p:cNvPr id="11" name="TextBox 10">
            <a:extLst>
              <a:ext uri="{FF2B5EF4-FFF2-40B4-BE49-F238E27FC236}">
                <a16:creationId xmlns:a16="http://schemas.microsoft.com/office/drawing/2014/main" id="{DEA41EFE-2511-ED56-5C07-A5A4D7EDC599}"/>
              </a:ext>
            </a:extLst>
          </p:cNvPr>
          <p:cNvSpPr txBox="1"/>
          <p:nvPr/>
        </p:nvSpPr>
        <p:spPr>
          <a:xfrm>
            <a:off x="985520" y="6477869"/>
            <a:ext cx="6734536" cy="261610"/>
          </a:xfrm>
          <a:prstGeom prst="rect">
            <a:avLst/>
          </a:prstGeom>
          <a:noFill/>
        </p:spPr>
        <p:txBody>
          <a:bodyPr wrap="none" rtlCol="0">
            <a:spAutoFit/>
          </a:bodyPr>
          <a:lstStyle/>
          <a:p>
            <a:r>
              <a:rPr lang="en-US" sz="1100" dirty="0">
                <a:hlinkClick r:id="rId4"/>
              </a:rPr>
              <a:t>https://</a:t>
            </a:r>
            <a:r>
              <a:rPr lang="en-US" sz="1100" dirty="0" err="1">
                <a:hlinkClick r:id="rId4"/>
              </a:rPr>
              <a:t>github.com</a:t>
            </a:r>
            <a:r>
              <a:rPr lang="en-US" sz="1100" dirty="0">
                <a:hlinkClick r:id="rId4"/>
              </a:rPr>
              <a:t>/</a:t>
            </a:r>
            <a:r>
              <a:rPr lang="en-US" sz="1100" dirty="0" err="1">
                <a:hlinkClick r:id="rId4"/>
              </a:rPr>
              <a:t>trinityrnaseq</a:t>
            </a:r>
            <a:r>
              <a:rPr lang="en-US" sz="1100" dirty="0">
                <a:hlinkClick r:id="rId4"/>
              </a:rPr>
              <a:t>/</a:t>
            </a:r>
            <a:r>
              <a:rPr lang="en-US" sz="1100" dirty="0" err="1">
                <a:hlinkClick r:id="rId4"/>
              </a:rPr>
              <a:t>CSHLProgForBio</a:t>
            </a:r>
            <a:r>
              <a:rPr lang="en-US" sz="1100" dirty="0">
                <a:hlinkClick r:id="rId4"/>
              </a:rPr>
              <a:t>/blob/main/Exercise-</a:t>
            </a:r>
            <a:r>
              <a:rPr lang="en-US" sz="1100" dirty="0" err="1">
                <a:hlinkClick r:id="rId4"/>
              </a:rPr>
              <a:t>counting_kmers</a:t>
            </a:r>
            <a:r>
              <a:rPr lang="en-US" sz="1100" dirty="0">
                <a:hlinkClick r:id="rId4"/>
              </a:rPr>
              <a:t>/</a:t>
            </a:r>
            <a:r>
              <a:rPr lang="en-US" sz="1100" dirty="0" err="1">
                <a:hlinkClick r:id="rId4"/>
              </a:rPr>
              <a:t>sequence_to_kmer_list.py</a:t>
            </a:r>
            <a:endParaRPr lang="en-US" sz="1100" dirty="0"/>
          </a:p>
        </p:txBody>
      </p:sp>
    </p:spTree>
    <p:extLst>
      <p:ext uri="{BB962C8B-B14F-4D97-AF65-F5344CB8AC3E}">
        <p14:creationId xmlns:p14="http://schemas.microsoft.com/office/powerpoint/2010/main" val="1872990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395525" y="4240138"/>
            <a:ext cx="5157981" cy="1465273"/>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92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00F1-77E1-9CBA-D493-E4B062CBE6C1}"/>
              </a:ext>
            </a:extLst>
          </p:cNvPr>
          <p:cNvPicPr>
            <a:picLocks noChangeAspect="1"/>
          </p:cNvPicPr>
          <p:nvPr/>
        </p:nvPicPr>
        <p:blipFill>
          <a:blip r:embed="rId2"/>
          <a:stretch>
            <a:fillRect/>
          </a:stretch>
        </p:blipFill>
        <p:spPr>
          <a:xfrm>
            <a:off x="685800" y="445543"/>
            <a:ext cx="7772400" cy="5966913"/>
          </a:xfrm>
          <a:prstGeom prst="rect">
            <a:avLst/>
          </a:prstGeom>
        </p:spPr>
      </p:pic>
    </p:spTree>
    <p:extLst>
      <p:ext uri="{BB962C8B-B14F-4D97-AF65-F5344CB8AC3E}">
        <p14:creationId xmlns:p14="http://schemas.microsoft.com/office/powerpoint/2010/main" val="3122779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ED42C-EEF0-E9A1-9EA8-7DFC7538E467}"/>
              </a:ext>
            </a:extLst>
          </p:cNvPr>
          <p:cNvPicPr>
            <a:picLocks noChangeAspect="1"/>
          </p:cNvPicPr>
          <p:nvPr/>
        </p:nvPicPr>
        <p:blipFill>
          <a:blip r:embed="rId3"/>
          <a:stretch>
            <a:fillRect/>
          </a:stretch>
        </p:blipFill>
        <p:spPr>
          <a:xfrm>
            <a:off x="513080" y="915670"/>
            <a:ext cx="2565400" cy="811620"/>
          </a:xfrm>
          <a:prstGeom prst="rect">
            <a:avLst/>
          </a:prstGeom>
        </p:spPr>
      </p:pic>
      <p:sp>
        <p:nvSpPr>
          <p:cNvPr id="5" name="TextBox 4">
            <a:extLst>
              <a:ext uri="{FF2B5EF4-FFF2-40B4-BE49-F238E27FC236}">
                <a16:creationId xmlns:a16="http://schemas.microsoft.com/office/drawing/2014/main" id="{DB1D8817-5CE0-8CF2-AD50-9886112D3288}"/>
              </a:ext>
            </a:extLst>
          </p:cNvPr>
          <p:cNvSpPr txBox="1"/>
          <p:nvPr/>
        </p:nvSpPr>
        <p:spPr>
          <a:xfrm>
            <a:off x="662434" y="546338"/>
            <a:ext cx="2416046" cy="369332"/>
          </a:xfrm>
          <a:prstGeom prst="rect">
            <a:avLst/>
          </a:prstGeom>
          <a:noFill/>
        </p:spPr>
        <p:txBody>
          <a:bodyPr wrap="none" rtlCol="0">
            <a:spAutoFit/>
          </a:bodyPr>
          <a:lstStyle/>
          <a:p>
            <a:r>
              <a:rPr lang="en-US" dirty="0"/>
              <a:t>Import earlier functions</a:t>
            </a:r>
          </a:p>
        </p:txBody>
      </p:sp>
      <p:sp>
        <p:nvSpPr>
          <p:cNvPr id="6" name="TextBox 5">
            <a:extLst>
              <a:ext uri="{FF2B5EF4-FFF2-40B4-BE49-F238E27FC236}">
                <a16:creationId xmlns:a16="http://schemas.microsoft.com/office/drawing/2014/main" id="{9C058B77-FFB8-1A3A-E79F-0308A820031C}"/>
              </a:ext>
            </a:extLst>
          </p:cNvPr>
          <p:cNvSpPr txBox="1"/>
          <p:nvPr/>
        </p:nvSpPr>
        <p:spPr>
          <a:xfrm>
            <a:off x="2611133" y="-56972"/>
            <a:ext cx="3576300" cy="400110"/>
          </a:xfrm>
          <a:prstGeom prst="rect">
            <a:avLst/>
          </a:prstGeom>
          <a:noFill/>
        </p:spPr>
        <p:txBody>
          <a:bodyPr wrap="none" rtlCol="0">
            <a:spAutoFit/>
          </a:bodyPr>
          <a:lstStyle/>
          <a:p>
            <a:r>
              <a:rPr lang="en-US" sz="2000" b="1" dirty="0"/>
              <a:t>C.   </a:t>
            </a:r>
            <a:r>
              <a:rPr lang="en-US" sz="2000" b="1" dirty="0" err="1">
                <a:solidFill>
                  <a:srgbClr val="7030A0"/>
                </a:solidFill>
              </a:rPr>
              <a:t>count_kmers_from_fastq.py</a:t>
            </a:r>
            <a:endParaRPr lang="en-US" sz="2000" b="1" dirty="0">
              <a:solidFill>
                <a:srgbClr val="7030A0"/>
              </a:solidFill>
            </a:endParaRPr>
          </a:p>
        </p:txBody>
      </p:sp>
      <p:sp>
        <p:nvSpPr>
          <p:cNvPr id="7" name="TextBox 6">
            <a:extLst>
              <a:ext uri="{FF2B5EF4-FFF2-40B4-BE49-F238E27FC236}">
                <a16:creationId xmlns:a16="http://schemas.microsoft.com/office/drawing/2014/main" id="{922C59DF-2356-A159-C19B-A013246849B6}"/>
              </a:ext>
            </a:extLst>
          </p:cNvPr>
          <p:cNvSpPr txBox="1"/>
          <p:nvPr/>
        </p:nvSpPr>
        <p:spPr>
          <a:xfrm>
            <a:off x="772160" y="6504702"/>
            <a:ext cx="743120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count_kmers_from_fastq.py</a:t>
            </a:r>
            <a:endParaRPr lang="en-US" sz="1200" dirty="0"/>
          </a:p>
        </p:txBody>
      </p:sp>
      <p:pic>
        <p:nvPicPr>
          <p:cNvPr id="9" name="Picture 8">
            <a:extLst>
              <a:ext uri="{FF2B5EF4-FFF2-40B4-BE49-F238E27FC236}">
                <a16:creationId xmlns:a16="http://schemas.microsoft.com/office/drawing/2014/main" id="{3839FBBB-1438-C841-1ED9-20EBE9FC17DF}"/>
              </a:ext>
            </a:extLst>
          </p:cNvPr>
          <p:cNvPicPr>
            <a:picLocks noChangeAspect="1"/>
          </p:cNvPicPr>
          <p:nvPr/>
        </p:nvPicPr>
        <p:blipFill>
          <a:blip r:embed="rId5"/>
          <a:stretch>
            <a:fillRect/>
          </a:stretch>
        </p:blipFill>
        <p:spPr>
          <a:xfrm>
            <a:off x="455916" y="2243604"/>
            <a:ext cx="2645930" cy="3551744"/>
          </a:xfrm>
          <a:prstGeom prst="rect">
            <a:avLst/>
          </a:prstGeom>
        </p:spPr>
      </p:pic>
      <p:sp>
        <p:nvSpPr>
          <p:cNvPr id="10" name="TextBox 9">
            <a:extLst>
              <a:ext uri="{FF2B5EF4-FFF2-40B4-BE49-F238E27FC236}">
                <a16:creationId xmlns:a16="http://schemas.microsoft.com/office/drawing/2014/main" id="{6E4A3722-51F5-27DD-B3DC-774FBC42FEE5}"/>
              </a:ext>
            </a:extLst>
          </p:cNvPr>
          <p:cNvSpPr txBox="1"/>
          <p:nvPr/>
        </p:nvSpPr>
        <p:spPr>
          <a:xfrm>
            <a:off x="426720" y="1922086"/>
            <a:ext cx="2777620" cy="369332"/>
          </a:xfrm>
          <a:prstGeom prst="rect">
            <a:avLst/>
          </a:prstGeom>
          <a:noFill/>
        </p:spPr>
        <p:txBody>
          <a:bodyPr wrap="none" rtlCol="0">
            <a:spAutoFit/>
          </a:bodyPr>
          <a:lstStyle/>
          <a:p>
            <a:r>
              <a:rPr lang="en-US" dirty="0"/>
              <a:t>New function to implement</a:t>
            </a:r>
          </a:p>
        </p:txBody>
      </p:sp>
      <p:grpSp>
        <p:nvGrpSpPr>
          <p:cNvPr id="15" name="Group 14">
            <a:extLst>
              <a:ext uri="{FF2B5EF4-FFF2-40B4-BE49-F238E27FC236}">
                <a16:creationId xmlns:a16="http://schemas.microsoft.com/office/drawing/2014/main" id="{1F7B8C82-702E-64C1-DC92-67933AEEB47D}"/>
              </a:ext>
            </a:extLst>
          </p:cNvPr>
          <p:cNvGrpSpPr/>
          <p:nvPr/>
        </p:nvGrpSpPr>
        <p:grpSpPr>
          <a:xfrm>
            <a:off x="4023360" y="536178"/>
            <a:ext cx="4480560" cy="5996702"/>
            <a:chOff x="4023360" y="343138"/>
            <a:chExt cx="4480560" cy="5996702"/>
          </a:xfrm>
        </p:grpSpPr>
        <p:sp>
          <p:nvSpPr>
            <p:cNvPr id="14" name="Rectangle 13">
              <a:extLst>
                <a:ext uri="{FF2B5EF4-FFF2-40B4-BE49-F238E27FC236}">
                  <a16:creationId xmlns:a16="http://schemas.microsoft.com/office/drawing/2014/main" id="{68A236FA-6A6B-7997-BB0C-450E5553E214}"/>
                </a:ext>
              </a:extLst>
            </p:cNvPr>
            <p:cNvSpPr/>
            <p:nvPr/>
          </p:nvSpPr>
          <p:spPr>
            <a:xfrm>
              <a:off x="4023360" y="343138"/>
              <a:ext cx="4480560" cy="5996702"/>
            </a:xfrm>
            <a:prstGeom prst="rect">
              <a:avLst/>
            </a:prstGeom>
            <a:solidFill>
              <a:srgbClr val="0D11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F6D343-778D-0CA2-4C16-A9AD2755C697}"/>
                </a:ext>
              </a:extLst>
            </p:cNvPr>
            <p:cNvPicPr>
              <a:picLocks noChangeAspect="1"/>
            </p:cNvPicPr>
            <p:nvPr/>
          </p:nvPicPr>
          <p:blipFill>
            <a:blip r:embed="rId6"/>
            <a:stretch>
              <a:fillRect/>
            </a:stretch>
          </p:blipFill>
          <p:spPr>
            <a:xfrm>
              <a:off x="4328912" y="491906"/>
              <a:ext cx="3886199" cy="2632425"/>
            </a:xfrm>
            <a:prstGeom prst="rect">
              <a:avLst/>
            </a:prstGeom>
          </p:spPr>
        </p:pic>
        <p:pic>
          <p:nvPicPr>
            <p:cNvPr id="12" name="Picture 11">
              <a:extLst>
                <a:ext uri="{FF2B5EF4-FFF2-40B4-BE49-F238E27FC236}">
                  <a16:creationId xmlns:a16="http://schemas.microsoft.com/office/drawing/2014/main" id="{3941F55F-5BF6-DEB1-0C66-47F98F726B3F}"/>
                </a:ext>
              </a:extLst>
            </p:cNvPr>
            <p:cNvPicPr>
              <a:picLocks noChangeAspect="1"/>
            </p:cNvPicPr>
            <p:nvPr/>
          </p:nvPicPr>
          <p:blipFill>
            <a:blip r:embed="rId7"/>
            <a:stretch>
              <a:fillRect/>
            </a:stretch>
          </p:blipFill>
          <p:spPr>
            <a:xfrm>
              <a:off x="4278112" y="3124331"/>
              <a:ext cx="3633453" cy="1519635"/>
            </a:xfrm>
            <a:prstGeom prst="rect">
              <a:avLst/>
            </a:prstGeom>
          </p:spPr>
        </p:pic>
        <p:pic>
          <p:nvPicPr>
            <p:cNvPr id="13" name="Picture 12">
              <a:extLst>
                <a:ext uri="{FF2B5EF4-FFF2-40B4-BE49-F238E27FC236}">
                  <a16:creationId xmlns:a16="http://schemas.microsoft.com/office/drawing/2014/main" id="{81B64EC5-5942-3644-F73F-E47B0CC5D87B}"/>
                </a:ext>
              </a:extLst>
            </p:cNvPr>
            <p:cNvPicPr>
              <a:picLocks noChangeAspect="1"/>
            </p:cNvPicPr>
            <p:nvPr/>
          </p:nvPicPr>
          <p:blipFill>
            <a:blip r:embed="rId8"/>
            <a:stretch>
              <a:fillRect/>
            </a:stretch>
          </p:blipFill>
          <p:spPr>
            <a:xfrm>
              <a:off x="4278112" y="4643966"/>
              <a:ext cx="2965401" cy="1519636"/>
            </a:xfrm>
            <a:prstGeom prst="rect">
              <a:avLst/>
            </a:prstGeom>
          </p:spPr>
        </p:pic>
      </p:grpSp>
      <p:sp>
        <p:nvSpPr>
          <p:cNvPr id="16" name="TextBox 15">
            <a:extLst>
              <a:ext uri="{FF2B5EF4-FFF2-40B4-BE49-F238E27FC236}">
                <a16:creationId xmlns:a16="http://schemas.microsoft.com/office/drawing/2014/main" id="{99F89C3F-14FA-1199-477F-B9B2F27B1A70}"/>
              </a:ext>
            </a:extLst>
          </p:cNvPr>
          <p:cNvSpPr txBox="1"/>
          <p:nvPr/>
        </p:nvSpPr>
        <p:spPr>
          <a:xfrm>
            <a:off x="5341396" y="241230"/>
            <a:ext cx="1726435" cy="369332"/>
          </a:xfrm>
          <a:prstGeom prst="rect">
            <a:avLst/>
          </a:prstGeom>
          <a:noFill/>
        </p:spPr>
        <p:txBody>
          <a:bodyPr wrap="none" rtlCol="0">
            <a:spAutoFit/>
          </a:bodyPr>
          <a:lstStyle/>
          <a:p>
            <a:r>
              <a:rPr lang="en-US" dirty="0"/>
              <a:t>Main code block</a:t>
            </a:r>
          </a:p>
        </p:txBody>
      </p:sp>
      <p:sp>
        <p:nvSpPr>
          <p:cNvPr id="17" name="TextBox 16">
            <a:extLst>
              <a:ext uri="{FF2B5EF4-FFF2-40B4-BE49-F238E27FC236}">
                <a16:creationId xmlns:a16="http://schemas.microsoft.com/office/drawing/2014/main" id="{A141B283-037B-92ED-6854-6186A0224063}"/>
              </a:ext>
            </a:extLst>
          </p:cNvPr>
          <p:cNvSpPr txBox="1"/>
          <p:nvPr/>
        </p:nvSpPr>
        <p:spPr>
          <a:xfrm>
            <a:off x="7138303" y="3098815"/>
            <a:ext cx="779765" cy="369332"/>
          </a:xfrm>
          <a:prstGeom prst="rect">
            <a:avLst/>
          </a:prstGeom>
          <a:noFill/>
        </p:spPr>
        <p:txBody>
          <a:bodyPr wrap="none" rtlCol="0">
            <a:spAutoFit/>
          </a:bodyPr>
          <a:lstStyle/>
          <a:p>
            <a:r>
              <a:rPr lang="en-US" b="1" dirty="0">
                <a:highlight>
                  <a:srgbClr val="FFFF00"/>
                </a:highlight>
              </a:rPr>
              <a:t>Step 1</a:t>
            </a:r>
          </a:p>
        </p:txBody>
      </p:sp>
      <p:sp>
        <p:nvSpPr>
          <p:cNvPr id="18" name="TextBox 17">
            <a:extLst>
              <a:ext uri="{FF2B5EF4-FFF2-40B4-BE49-F238E27FC236}">
                <a16:creationId xmlns:a16="http://schemas.microsoft.com/office/drawing/2014/main" id="{86F61A90-2372-4250-2BFA-687E094D3B3C}"/>
              </a:ext>
            </a:extLst>
          </p:cNvPr>
          <p:cNvSpPr txBox="1"/>
          <p:nvPr/>
        </p:nvSpPr>
        <p:spPr>
          <a:xfrm>
            <a:off x="6466999" y="4817871"/>
            <a:ext cx="779765" cy="369332"/>
          </a:xfrm>
          <a:prstGeom prst="rect">
            <a:avLst/>
          </a:prstGeom>
          <a:noFill/>
        </p:spPr>
        <p:txBody>
          <a:bodyPr wrap="none" rtlCol="0">
            <a:spAutoFit/>
          </a:bodyPr>
          <a:lstStyle/>
          <a:p>
            <a:r>
              <a:rPr lang="en-US" b="1" dirty="0">
                <a:highlight>
                  <a:srgbClr val="FFFF00"/>
                </a:highlight>
              </a:rPr>
              <a:t>Step 3</a:t>
            </a:r>
          </a:p>
        </p:txBody>
      </p:sp>
      <p:sp>
        <p:nvSpPr>
          <p:cNvPr id="19" name="TextBox 18">
            <a:extLst>
              <a:ext uri="{FF2B5EF4-FFF2-40B4-BE49-F238E27FC236}">
                <a16:creationId xmlns:a16="http://schemas.microsoft.com/office/drawing/2014/main" id="{B64846F6-2216-7679-484A-E777F624A774}"/>
              </a:ext>
            </a:extLst>
          </p:cNvPr>
          <p:cNvSpPr txBox="1"/>
          <p:nvPr/>
        </p:nvSpPr>
        <p:spPr>
          <a:xfrm>
            <a:off x="842552" y="4747237"/>
            <a:ext cx="779765" cy="369332"/>
          </a:xfrm>
          <a:prstGeom prst="rect">
            <a:avLst/>
          </a:prstGeom>
          <a:noFill/>
        </p:spPr>
        <p:txBody>
          <a:bodyPr wrap="none" rtlCol="0">
            <a:spAutoFit/>
          </a:bodyPr>
          <a:lstStyle/>
          <a:p>
            <a:r>
              <a:rPr lang="en-US" b="1" dirty="0">
                <a:highlight>
                  <a:srgbClr val="FFFF00"/>
                </a:highlight>
              </a:rPr>
              <a:t>Step 2</a:t>
            </a:r>
          </a:p>
        </p:txBody>
      </p:sp>
    </p:spTree>
    <p:extLst>
      <p:ext uri="{BB962C8B-B14F-4D97-AF65-F5344CB8AC3E}">
        <p14:creationId xmlns:p14="http://schemas.microsoft.com/office/powerpoint/2010/main" val="9160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D1AA5-CABD-420C-A445-70F402F0D987}"/>
              </a:ext>
            </a:extLst>
          </p:cNvPr>
          <p:cNvPicPr>
            <a:picLocks noChangeAspect="1"/>
          </p:cNvPicPr>
          <p:nvPr/>
        </p:nvPicPr>
        <p:blipFill>
          <a:blip r:embed="rId2"/>
          <a:stretch>
            <a:fillRect/>
          </a:stretch>
        </p:blipFill>
        <p:spPr>
          <a:xfrm>
            <a:off x="848639" y="1446818"/>
            <a:ext cx="7772400" cy="4340143"/>
          </a:xfrm>
          <a:prstGeom prst="rect">
            <a:avLst/>
          </a:prstGeom>
        </p:spPr>
      </p:pic>
      <p:sp>
        <p:nvSpPr>
          <p:cNvPr id="5" name="TextBox 4">
            <a:extLst>
              <a:ext uri="{FF2B5EF4-FFF2-40B4-BE49-F238E27FC236}">
                <a16:creationId xmlns:a16="http://schemas.microsoft.com/office/drawing/2014/main" id="{F48F444E-58E9-29FB-4AF7-FD376E68B8AD}"/>
              </a:ext>
            </a:extLst>
          </p:cNvPr>
          <p:cNvSpPr txBox="1"/>
          <p:nvPr/>
        </p:nvSpPr>
        <p:spPr>
          <a:xfrm>
            <a:off x="3331923" y="486264"/>
            <a:ext cx="2177969" cy="584775"/>
          </a:xfrm>
          <a:prstGeom prst="rect">
            <a:avLst/>
          </a:prstGeom>
          <a:noFill/>
        </p:spPr>
        <p:txBody>
          <a:bodyPr wrap="none" rtlCol="0">
            <a:spAutoFit/>
          </a:bodyPr>
          <a:lstStyle/>
          <a:p>
            <a:r>
              <a:rPr lang="en-US" sz="3200" b="1" dirty="0"/>
              <a:t>Extra Credit</a:t>
            </a:r>
          </a:p>
        </p:txBody>
      </p:sp>
    </p:spTree>
    <p:extLst>
      <p:ext uri="{BB962C8B-B14F-4D97-AF65-F5344CB8AC3E}">
        <p14:creationId xmlns:p14="http://schemas.microsoft.com/office/powerpoint/2010/main" val="3858960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16642</TotalTime>
  <Words>6359</Words>
  <Application>Microsoft Macintosh PowerPoint</Application>
  <PresentationFormat>On-screen Show (4:3)</PresentationFormat>
  <Paragraphs>966</Paragraphs>
  <Slides>90</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Courier New</vt:lpstr>
      <vt:lpstr>Google Sans</vt:lpstr>
      <vt:lpstr>Wingdings</vt:lpstr>
      <vt:lpstr>Office Theme</vt:lpstr>
      <vt:lpstr>Intro to Transcriptomics and Transcriptome Assembly Programming for Biologists CSHL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lpstr>Some Important Python Coding Conventions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704</cp:revision>
  <cp:lastPrinted>2012-10-25T15:15:08Z</cp:lastPrinted>
  <dcterms:created xsi:type="dcterms:W3CDTF">2012-10-21T21:15:39Z</dcterms:created>
  <dcterms:modified xsi:type="dcterms:W3CDTF">2024-10-21T12:41:29Z</dcterms:modified>
</cp:coreProperties>
</file>